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8" r:id="rId4"/>
    <p:sldId id="259" r:id="rId5"/>
    <p:sldId id="296" r:id="rId6"/>
    <p:sldId id="261" r:id="rId7"/>
    <p:sldId id="299" r:id="rId8"/>
    <p:sldId id="297" r:id="rId9"/>
    <p:sldId id="298" r:id="rId10"/>
    <p:sldId id="292" r:id="rId11"/>
    <p:sldId id="293" r:id="rId12"/>
    <p:sldId id="295" r:id="rId13"/>
    <p:sldId id="300" r:id="rId14"/>
    <p:sldId id="266" r:id="rId15"/>
    <p:sldId id="291" r:id="rId16"/>
    <p:sldId id="301" r:id="rId17"/>
    <p:sldId id="265" r:id="rId18"/>
    <p:sldId id="302" r:id="rId19"/>
    <p:sldId id="268" r:id="rId20"/>
    <p:sldId id="269" r:id="rId21"/>
    <p:sldId id="309" r:id="rId22"/>
    <p:sldId id="303" r:id="rId23"/>
    <p:sldId id="288" r:id="rId24"/>
    <p:sldId id="312" r:id="rId25"/>
    <p:sldId id="313" r:id="rId26"/>
    <p:sldId id="271" r:id="rId27"/>
    <p:sldId id="273" r:id="rId28"/>
    <p:sldId id="308" r:id="rId29"/>
    <p:sldId id="272" r:id="rId30"/>
    <p:sldId id="304" r:id="rId31"/>
    <p:sldId id="274" r:id="rId32"/>
    <p:sldId id="287" r:id="rId33"/>
    <p:sldId id="310" r:id="rId34"/>
    <p:sldId id="31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njie Bai" initials="WB" lastIdx="1" clrIdx="0">
    <p:extLst>
      <p:ext uri="{19B8F6BF-5375-455C-9EA6-DF929625EA0E}">
        <p15:presenceInfo xmlns:p15="http://schemas.microsoft.com/office/powerpoint/2012/main" userId="Wenjie Ba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FB787-FB0C-4067-A0EA-23D8F3624D7C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AF7D52-99E7-4229-986D-D8E7EAA20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9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Suppose that I register for an account at playstation.com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BBCE9C-F552-4A2F-92CD-5C5C7AEF67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06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Unfortunately, offline dictionary attacks are quite common. Password</a:t>
            </a:r>
            <a:r>
              <a:rPr lang="en-US" baseline="0" dirty="0"/>
              <a:t> breaches at major companies have affected millions of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12C450-71D2-4D5C-B074-D6F3E8DF94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72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</a:t>
            </a:r>
            <a:r>
              <a:rPr lang="en-US" baseline="0" dirty="0"/>
              <a:t> proposed defense is to intentionally make the cryptographic hash function more expensive to evaluate by using a cryptographic hash function like BRCRYPT or </a:t>
            </a:r>
            <a:r>
              <a:rPr lang="en-US" baseline="0" dirty="0" err="1"/>
              <a:t>sCrypt</a:t>
            </a:r>
            <a:r>
              <a:rPr lang="en-US" baseline="0" dirty="0"/>
              <a:t>. The tradeoff is that making the hash function more expensive to evaluate increases costs for the adversary and a legitimate server.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This slide could be skipped if</a:t>
            </a:r>
            <a:r>
              <a:rPr lang="en-US" baseline="0" dirty="0"/>
              <a:t> the presentation is too long.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47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One</a:t>
            </a:r>
            <a:r>
              <a:rPr lang="en-US" baseline="0" dirty="0"/>
              <a:t> proposed defense is to intentionally make the cryptographic hash function more expensive to evaluate by using a cryptographic hash function like BRCRYPT or </a:t>
            </a:r>
            <a:r>
              <a:rPr lang="en-US" baseline="0" dirty="0" err="1"/>
              <a:t>sCrypt</a:t>
            </a:r>
            <a:r>
              <a:rPr lang="en-US" baseline="0" dirty="0"/>
              <a:t>. The tradeoff is that making the hash function more expensive to evaluate increases costs for the adversary and a legitimate server.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This slide could be skipped if</a:t>
            </a:r>
            <a:r>
              <a:rPr lang="en-US" baseline="0" dirty="0"/>
              <a:t> the presentation is too long.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07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some</a:t>
            </a:r>
            <a:r>
              <a:rPr lang="en-US" baseline="0" dirty="0"/>
              <a:t> pictures to illustrate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9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some</a:t>
            </a:r>
            <a:r>
              <a:rPr lang="en-US" baseline="0" dirty="0"/>
              <a:t> pictures to illustrate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17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 explain x</a:t>
            </a:r>
            <a:r>
              <a:rPr lang="en-US" baseline="0" dirty="0"/>
              <a:t>-axis and y-axis and </a:t>
            </a:r>
            <a:r>
              <a:rPr lang="en-US" dirty="0"/>
              <a:t>Highlight specific points on plot</a:t>
            </a:r>
          </a:p>
          <a:p>
            <a:endParaRPr lang="en-US" dirty="0"/>
          </a:p>
          <a:p>
            <a:r>
              <a:rPr lang="en-US" dirty="0"/>
              <a:t>Omit sup(E) &gt;= 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68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, explain x</a:t>
            </a:r>
            <a:r>
              <a:rPr lang="en-US" baseline="0" dirty="0"/>
              <a:t>-axis and y-axis and </a:t>
            </a:r>
            <a:r>
              <a:rPr lang="en-US" dirty="0"/>
              <a:t>Highlight specific points on plot</a:t>
            </a:r>
          </a:p>
          <a:p>
            <a:endParaRPr lang="en-US" dirty="0"/>
          </a:p>
          <a:p>
            <a:r>
              <a:rPr lang="en-US" dirty="0"/>
              <a:t>Omit sup(E) &gt;= 0.1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a few points with animation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AF7D52-99E7-4229-986D-D8E7EAA200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2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FE6C0-B4FA-45EF-B538-C189869DC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A2047-D9EB-4E18-937C-2799426C9E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08D70-A692-4098-AAB9-6C040567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14D0-2F78-426D-A438-B2EB69918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F41EA-F9C3-4F4D-8C72-A156DEDC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5AAF0-0275-4550-98CC-391890F5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8A7354-9A28-4DE0-9C7F-EF0BCC2BC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254D3-D83E-4DE9-A77B-FD088267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DB1A6-6111-460A-B268-276BFED26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D206-EA28-4E5E-B8ED-0DFA0F01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7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327B8-E3AA-435D-9485-D075C4571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148E3-3DA8-4765-ADA9-8F49C86DB9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628A6-84BC-43F3-BB36-8EAFB8252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9C6E5-0998-4FF2-8E00-E8FB36C8D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0A4C9-31D2-4682-A0EB-E80C8F94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5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33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3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83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8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20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92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7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FA729-650A-4274-B27A-B43050D62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9FDAB-DAAB-42CF-AD45-A466F5CF1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D7D25-28CC-4753-B4E7-5946E81EE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BF545-27FB-4878-94CF-A43D9EA7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876B6-F00E-4633-96D6-FD44927C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03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11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4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63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44687-CCB6-4D19-BA8E-DA27A02E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73ED3-78C6-4EC9-9DE9-2F4C83AD3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2488C-4D09-4E29-B47C-E4478F6CC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903A8-1CEA-4407-AA3C-BB1329BD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16858-281C-49FA-B2E5-5AFAD208C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9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AEE7-2310-4253-A1A7-1CE6028C9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BB08-AAF0-4616-B8BD-355229C3A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2A042-027D-48C2-8C37-9F4081C7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13C19-AADE-4837-81F7-F93FE5D4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5B5DC-8489-4746-A370-1E9DE3D4F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E719A-9DCA-47D7-9941-66A7C1CA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74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A95F0-049E-40F2-A3E5-95CE4454E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4FAF0-C606-40DA-BEEC-DAED072FF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0BEBA4-51AB-49FA-BB7B-62CC11A1D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C1774-0163-4435-9305-6DAC20CFC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4B69BA-CDCD-4E38-9906-47B54C26B0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D42D6-34C0-4879-ACD6-CE01EFD4F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7AFAE1-7AC7-4F88-AC4E-C4778DF6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37B962-41A0-42B1-9A1F-04CBED67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8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3715-F9DB-4116-8CFE-C4E2794B1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371B1-8439-4F38-9287-66EC288A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C9D76-4D1D-4735-B4D8-F450D953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A4B93B-5B79-42B9-B08F-EA063FFC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8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EF2FD2-E250-43C7-8D80-47AAD523D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90D264-0455-47B0-A9C4-53B6A0BD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68C021-F875-4B82-8BC6-43E26040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4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8D72-4FCC-4646-BAE8-DB0A81F1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9770B-BC80-4337-9592-F46ABE53D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8F3EC-04AA-4BEF-9654-0BB4DD887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D9F7-A3E1-4D32-B63E-38A0994D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0A31F-1498-4AD5-BDEF-CD7433084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D5510-04B2-4DC2-8AB3-3029E0DE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CD75-EDF9-4C65-A5B3-61F977E1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20CD8D-D2D5-4973-80D0-C1DF165DA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B21CE9-6DD7-4857-8923-154D97E45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A037D6-3393-4F01-84EA-17F22161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ADA0A-5635-4DB3-8076-BF496E91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D9477-2C8D-4273-9604-BF16B562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90C091-41FE-4735-8A84-6D2BF36F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79B31-7D1A-4444-902C-65A57D2BD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ECB8B4-9473-4699-8C41-ABC0ACC67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DA4F-08FB-4217-96BE-414436AB1CC0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9F3747-BAA5-4C1F-9BFF-2014F8BA7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1186B-FE14-4647-B32A-2BC19E8F7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F43CD-CA7B-4902-97B7-C1000CEA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9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4883-AA75-4470-941D-2DB761448CD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hyperlink" Target="http://2013hs.igem.org/team:ngss_aei_turkey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0" Type="http://schemas.openxmlformats.org/officeDocument/2006/relationships/image" Target="../media/image42.png"/><Relationship Id="rId4" Type="http://schemas.openxmlformats.org/officeDocument/2006/relationships/image" Target="../media/image7.png"/><Relationship Id="rId9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2.png"/><Relationship Id="rId3" Type="http://schemas.openxmlformats.org/officeDocument/2006/relationships/image" Target="../media/image37.jpg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1.png"/><Relationship Id="rId11" Type="http://schemas.openxmlformats.org/officeDocument/2006/relationships/hyperlink" Target="http://2013hs.igem.org/team:ngss_aei_turkey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3.jp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9.jpe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5.png"/><Relationship Id="rId7" Type="http://schemas.openxmlformats.org/officeDocument/2006/relationships/image" Target="../media/image30.jpeg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3.jp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29.jpeg"/><Relationship Id="rId9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FF0E-071D-40C1-B14C-BA9782FD7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7756"/>
            <a:ext cx="9144000" cy="1594490"/>
          </a:xfrm>
        </p:spPr>
        <p:txBody>
          <a:bodyPr>
            <a:normAutofit/>
          </a:bodyPr>
          <a:lstStyle/>
          <a:p>
            <a:r>
              <a:rPr lang="en-US" sz="4800" dirty="0" err="1"/>
              <a:t>DAHash</a:t>
            </a:r>
            <a:r>
              <a:rPr lang="en-US" sz="4800" dirty="0"/>
              <a:t>: Distribution Aware Tuning of Password Hashing Costs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227CC8-4E80-4C63-88AF-19A8CF6D8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Jeremiah </a:t>
            </a:r>
            <a:r>
              <a:rPr lang="en-US" dirty="0" err="1"/>
              <a:t>Blocki</a:t>
            </a:r>
            <a:r>
              <a:rPr lang="en-US" dirty="0"/>
              <a:t> and Wenjie Bai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Purdue University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6F024DC3-272E-453B-AA4D-1E278AB56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570" y="3602038"/>
            <a:ext cx="1427156" cy="925861"/>
          </a:xfrm>
          <a:prstGeom prst="rect">
            <a:avLst/>
          </a:prstGeom>
        </p:spPr>
      </p:pic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4259392-6C87-4A91-A9C9-905981F199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9" t="12518" r="25186" b="51605"/>
          <a:stretch/>
        </p:blipFill>
        <p:spPr>
          <a:xfrm>
            <a:off x="4285397" y="5093073"/>
            <a:ext cx="3621206" cy="1655762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F024DC3-272E-453B-AA4D-1E278AB56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369" y="3602037"/>
            <a:ext cx="1427156" cy="92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5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08" y="379413"/>
            <a:ext cx="10515600" cy="1325563"/>
          </a:xfrm>
        </p:spPr>
        <p:txBody>
          <a:bodyPr/>
          <a:lstStyle/>
          <a:p>
            <a:r>
              <a:rPr lang="en-US" dirty="0"/>
              <a:t>A Key Observation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999799"/>
            <a:ext cx="1524000" cy="254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2242037" y="1287094"/>
            <a:ext cx="5849018" cy="3504714"/>
          </a:xfrm>
          <a:prstGeom prst="wedgeEllipseCallout">
            <a:avLst>
              <a:gd name="adj1" fmla="val -52253"/>
              <a:gd name="adj2" fmla="val 4259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315" y="2094498"/>
            <a:ext cx="5156495" cy="20584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3Fi4 }9n8(881ngP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SwinglineDragonflySnowflakeBanana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B050"/>
                </a:solidFill>
              </a:rPr>
              <a:t>FootballBoatPandaFlorida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dirty="0"/>
              <a:t>….                             ……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8043329" y="1569953"/>
            <a:ext cx="304837" cy="2554545"/>
          </a:xfrm>
          <a:prstGeom prst="rightBrace">
            <a:avLst>
              <a:gd name="adj1" fmla="val 103582"/>
              <a:gd name="adj2" fmla="val 5000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77856" y="1287094"/>
                <a:ext cx="3772976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Some passwords are </a:t>
                </a:r>
                <a:r>
                  <a:rPr lang="en-US" sz="3200" dirty="0">
                    <a:solidFill>
                      <a:srgbClr val="00B050"/>
                    </a:solidFill>
                  </a:rPr>
                  <a:t>strong </a:t>
                </a:r>
                <a:r>
                  <a:rPr lang="en-US" sz="3200" dirty="0"/>
                  <a:t>enough</a:t>
                </a:r>
                <a:r>
                  <a:rPr lang="en-US" sz="3200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dirty="0"/>
                  <a:t>that they won’t be cracked even if hash cost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is smaller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856" y="1287094"/>
                <a:ext cx="3772976" cy="2554545"/>
              </a:xfrm>
              <a:prstGeom prst="rect">
                <a:avLst/>
              </a:prstGeom>
              <a:blipFill>
                <a:blip r:embed="rId3"/>
                <a:stretch>
                  <a:fillRect l="-4200" t="-3103" r="-969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2" y="2190970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957" y="2685809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74" y="3131696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45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08" y="379413"/>
            <a:ext cx="10515600" cy="1325563"/>
          </a:xfrm>
        </p:spPr>
        <p:txBody>
          <a:bodyPr/>
          <a:lstStyle/>
          <a:p>
            <a:r>
              <a:rPr lang="en-US" dirty="0"/>
              <a:t>A Key Observation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999799"/>
            <a:ext cx="1524000" cy="254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2263706" y="1319667"/>
            <a:ext cx="5776547" cy="3473282"/>
          </a:xfrm>
          <a:prstGeom prst="wedgeEllipseCallout">
            <a:avLst>
              <a:gd name="adj1" fmla="val -52253"/>
              <a:gd name="adj2" fmla="val 4259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315" y="2094498"/>
            <a:ext cx="5156495" cy="205840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3Fi4 }9n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Darlingz31707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C000"/>
                </a:solidFill>
              </a:rPr>
              <a:t>FootballBoatPanda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SwinglineDragonfly538</a:t>
            </a:r>
          </a:p>
          <a:p>
            <a:pPr marL="0" indent="0">
              <a:buNone/>
            </a:pPr>
            <a:r>
              <a:rPr lang="en-US" dirty="0"/>
              <a:t>….                             ……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8020403" y="1460440"/>
            <a:ext cx="304837" cy="2260889"/>
          </a:xfrm>
          <a:prstGeom prst="rightBrace">
            <a:avLst>
              <a:gd name="adj1" fmla="val 65198"/>
              <a:gd name="adj2" fmla="val 5000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19024" y="1319667"/>
                <a:ext cx="3772976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C000"/>
                    </a:solidFill>
                  </a:rPr>
                  <a:t>Marginal Passwords: </a:t>
                </a:r>
                <a:r>
                  <a:rPr lang="en-US" sz="3200" dirty="0"/>
                  <a:t>Increasing guessing cost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will impact attacker’s decision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9024" y="1319667"/>
                <a:ext cx="3772976" cy="2062103"/>
              </a:xfrm>
              <a:prstGeom prst="rect">
                <a:avLst/>
              </a:prstGeom>
              <a:blipFill>
                <a:blip r:embed="rId3"/>
                <a:stretch>
                  <a:fillRect l="-4039" t="-3835" r="-3716" b="-8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C2754BB-164A-4DEB-B78F-2E569EB42A75}"/>
              </a:ext>
            </a:extLst>
          </p:cNvPr>
          <p:cNvGrpSpPr/>
          <p:nvPr/>
        </p:nvGrpSpPr>
        <p:grpSpPr>
          <a:xfrm>
            <a:off x="5962093" y="2033827"/>
            <a:ext cx="1217462" cy="386486"/>
            <a:chOff x="4033890" y="2094498"/>
            <a:chExt cx="1217462" cy="386486"/>
          </a:xfrm>
        </p:grpSpPr>
        <p:pic>
          <p:nvPicPr>
            <p:cNvPr id="16" name="Picture 6" descr="http://us.123rf.com/400wm/400/400/frbird/frbird1002/frbird100200075/6443766-gold-coi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890" y="2094498"/>
              <a:ext cx="35826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Image result for coin png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84" y="2105418"/>
              <a:ext cx="35766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60887" y="2111652"/>
              <a:ext cx="377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F816395-769D-4746-8A68-27F6E0238D59}"/>
              </a:ext>
            </a:extLst>
          </p:cNvPr>
          <p:cNvGrpSpPr/>
          <p:nvPr/>
        </p:nvGrpSpPr>
        <p:grpSpPr>
          <a:xfrm>
            <a:off x="5962093" y="2428646"/>
            <a:ext cx="1217462" cy="386486"/>
            <a:chOff x="4033890" y="2094498"/>
            <a:chExt cx="1217462" cy="386486"/>
          </a:xfrm>
        </p:grpSpPr>
        <p:pic>
          <p:nvPicPr>
            <p:cNvPr id="31" name="Picture 6" descr="http://us.123rf.com/400wm/400/400/frbird/frbird1002/frbird100200075/6443766-gold-coin.jpg">
              <a:extLst>
                <a:ext uri="{FF2B5EF4-FFF2-40B4-BE49-F238E27FC236}">
                  <a16:creationId xmlns:a16="http://schemas.microsoft.com/office/drawing/2014/main" id="{6E663BD8-FB43-4194-995D-C0D530AB21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890" y="2094498"/>
              <a:ext cx="35826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Image result for coin png">
              <a:extLst>
                <a:ext uri="{FF2B5EF4-FFF2-40B4-BE49-F238E27FC236}">
                  <a16:creationId xmlns:a16="http://schemas.microsoft.com/office/drawing/2014/main" id="{AB67D3CE-1912-4C0F-88D8-383545DBCF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84" y="2105418"/>
              <a:ext cx="35766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4CACCB-DED5-4207-8A34-FAFAD54C20E4}"/>
                </a:ext>
              </a:extLst>
            </p:cNvPr>
            <p:cNvSpPr txBox="1"/>
            <p:nvPr/>
          </p:nvSpPr>
          <p:spPr>
            <a:xfrm>
              <a:off x="4460887" y="2111652"/>
              <a:ext cx="377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120626-AD9B-4E71-A794-D3C58A45D0E5}"/>
              </a:ext>
            </a:extLst>
          </p:cNvPr>
          <p:cNvGrpSpPr/>
          <p:nvPr/>
        </p:nvGrpSpPr>
        <p:grpSpPr>
          <a:xfrm>
            <a:off x="5962093" y="2862476"/>
            <a:ext cx="1217462" cy="386486"/>
            <a:chOff x="4033890" y="2094498"/>
            <a:chExt cx="1217462" cy="386486"/>
          </a:xfrm>
        </p:grpSpPr>
        <p:pic>
          <p:nvPicPr>
            <p:cNvPr id="35" name="Picture 6" descr="http://us.123rf.com/400wm/400/400/frbird/frbird1002/frbird100200075/6443766-gold-coin.jpg">
              <a:extLst>
                <a:ext uri="{FF2B5EF4-FFF2-40B4-BE49-F238E27FC236}">
                  <a16:creationId xmlns:a16="http://schemas.microsoft.com/office/drawing/2014/main" id="{FC1D2B8A-162D-4BEF-91E7-8B4581BAD4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890" y="2094498"/>
              <a:ext cx="35826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Image result for coin png">
              <a:extLst>
                <a:ext uri="{FF2B5EF4-FFF2-40B4-BE49-F238E27FC236}">
                  <a16:creationId xmlns:a16="http://schemas.microsoft.com/office/drawing/2014/main" id="{684DB79B-ED40-4F72-9838-B6BC7A381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84" y="2105418"/>
              <a:ext cx="35766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3A8100B-87ED-49A0-971D-B3A9F55FCEE5}"/>
                </a:ext>
              </a:extLst>
            </p:cNvPr>
            <p:cNvSpPr txBox="1"/>
            <p:nvPr/>
          </p:nvSpPr>
          <p:spPr>
            <a:xfrm>
              <a:off x="4460887" y="2111652"/>
              <a:ext cx="377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C97DF6-0290-4C50-827F-F6271DF1374A}"/>
              </a:ext>
            </a:extLst>
          </p:cNvPr>
          <p:cNvGrpSpPr/>
          <p:nvPr/>
        </p:nvGrpSpPr>
        <p:grpSpPr>
          <a:xfrm>
            <a:off x="5962093" y="3334843"/>
            <a:ext cx="1217462" cy="386486"/>
            <a:chOff x="4033890" y="2094498"/>
            <a:chExt cx="1217462" cy="386486"/>
          </a:xfrm>
        </p:grpSpPr>
        <p:pic>
          <p:nvPicPr>
            <p:cNvPr id="39" name="Picture 6" descr="http://us.123rf.com/400wm/400/400/frbird/frbird1002/frbird100200075/6443766-gold-coin.jpg">
              <a:extLst>
                <a:ext uri="{FF2B5EF4-FFF2-40B4-BE49-F238E27FC236}">
                  <a16:creationId xmlns:a16="http://schemas.microsoft.com/office/drawing/2014/main" id="{3EC03DBD-FD4F-4690-97BE-739FEF2E9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3890" y="2094498"/>
              <a:ext cx="35826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" descr="Image result for coin png">
              <a:extLst>
                <a:ext uri="{FF2B5EF4-FFF2-40B4-BE49-F238E27FC236}">
                  <a16:creationId xmlns:a16="http://schemas.microsoft.com/office/drawing/2014/main" id="{AA0ACA44-F4CF-4BE2-8BF2-E48D6C639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3684" y="2105418"/>
              <a:ext cx="357668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068D42-92FE-4728-87AF-86A67B4A0A57}"/>
                </a:ext>
              </a:extLst>
            </p:cNvPr>
            <p:cNvSpPr txBox="1"/>
            <p:nvPr/>
          </p:nvSpPr>
          <p:spPr>
            <a:xfrm>
              <a:off x="4460887" y="2111652"/>
              <a:ext cx="3776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25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Solution: </a:t>
            </a:r>
            <a:r>
              <a:rPr lang="en-US" dirty="0" err="1"/>
              <a:t>DAHash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255" y="1825625"/>
            <a:ext cx="11051930" cy="4351338"/>
          </a:xfrm>
        </p:spPr>
        <p:txBody>
          <a:bodyPr>
            <a:normAutofit/>
          </a:bodyPr>
          <a:lstStyle/>
          <a:p>
            <a:r>
              <a:rPr lang="en-US" b="1" dirty="0"/>
              <a:t>Defender Goal:</a:t>
            </a:r>
            <a:r>
              <a:rPr lang="en-US" dirty="0"/>
              <a:t> Minimize % passwords cracked by rational attacker subject to </a:t>
            </a:r>
            <a:r>
              <a:rPr lang="en-US" i="1" dirty="0"/>
              <a:t>amortized</a:t>
            </a:r>
            <a:r>
              <a:rPr lang="en-US" dirty="0"/>
              <a:t> workload constraint</a:t>
            </a:r>
          </a:p>
          <a:p>
            <a:r>
              <a:rPr lang="en-US" b="1" dirty="0"/>
              <a:t>Key Idea: </a:t>
            </a:r>
            <a:r>
              <a:rPr lang="en-US" dirty="0"/>
              <a:t>Guessing costs should depend on the strength of the password</a:t>
            </a:r>
          </a:p>
          <a:p>
            <a:pPr lvl="1"/>
            <a:r>
              <a:rPr lang="en-US" dirty="0"/>
              <a:t>DA = Distribution Aware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3201" y="3708899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password            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12345 </a:t>
            </a:r>
          </a:p>
          <a:p>
            <a:r>
              <a:rPr lang="en-US" sz="2400" dirty="0">
                <a:solidFill>
                  <a:srgbClr val="FFC000"/>
                </a:solidFill>
              </a:rPr>
              <a:t>SwinglineDragonfly538</a:t>
            </a:r>
          </a:p>
          <a:p>
            <a:r>
              <a:rPr lang="en-US" sz="2400" dirty="0" err="1">
                <a:solidFill>
                  <a:srgbClr val="FFC000"/>
                </a:solidFill>
              </a:rPr>
              <a:t>FootballBoatPanda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err="1">
                <a:solidFill>
                  <a:srgbClr val="00B050"/>
                </a:solidFill>
              </a:rPr>
              <a:t>SwinglineDragonflySnowflakeBanana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3Fi4 }9n8(881ngP</a:t>
            </a:r>
          </a:p>
          <a:p>
            <a:endParaRPr lang="en-US" dirty="0"/>
          </a:p>
        </p:txBody>
      </p:sp>
      <p:pic>
        <p:nvPicPr>
          <p:cNvPr id="5" name="Picture 2" descr="Image result for coin 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04" y="4474182"/>
            <a:ext cx="357126" cy="365204"/>
          </a:xfrm>
          <a:prstGeom prst="rect">
            <a:avLst/>
          </a:prstGeom>
          <a:noFill/>
        </p:spPr>
      </p:pic>
      <p:pic>
        <p:nvPicPr>
          <p:cNvPr id="7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04" y="3714904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us.123rf.com/400wm/400/400/frbird/frbird1002/frbird100200075/6443766-gold-coin.jpg">
            <a:extLst>
              <a:ext uri="{FF2B5EF4-FFF2-40B4-BE49-F238E27FC236}">
                <a16:creationId xmlns:a16="http://schemas.microsoft.com/office/drawing/2014/main" id="{4FA87CAD-3E4F-45FF-9227-DAC1AE74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04" y="4094543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us.123rf.com/400wm/400/400/frbird/frbird1002/frbird100200075/6443766-gold-coin.jpg">
            <a:extLst>
              <a:ext uri="{FF2B5EF4-FFF2-40B4-BE49-F238E27FC236}">
                <a16:creationId xmlns:a16="http://schemas.microsoft.com/office/drawing/2014/main" id="{570BFD4E-57D7-4FDB-A06B-675024E0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04" y="5318198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us.123rf.com/400wm/400/400/frbird/frbird1002/frbird100200075/6443766-gold-coin.jpg">
            <a:extLst>
              <a:ext uri="{FF2B5EF4-FFF2-40B4-BE49-F238E27FC236}">
                <a16:creationId xmlns:a16="http://schemas.microsoft.com/office/drawing/2014/main" id="{7C46C225-8FC3-4411-80CA-F5FBB324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04" y="5697836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oin png">
            <a:extLst>
              <a:ext uri="{FF2B5EF4-FFF2-40B4-BE49-F238E27FC236}">
                <a16:creationId xmlns:a16="http://schemas.microsoft.com/office/drawing/2014/main" id="{ABDBAD5B-C449-41B8-8C45-5DEEB76E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04" y="4896190"/>
            <a:ext cx="357126" cy="365204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9729" y="3708899"/>
            <a:ext cx="187117" cy="3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89728" y="4037739"/>
            <a:ext cx="187117" cy="3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Thumbs up logo, Emoji Thumb transparent background PNG clipart | HiClipar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89" y="4484628"/>
            <a:ext cx="35219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humbs up logo, Emoji Thumb transparent background PNG clipart | HiClipar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89" y="4891093"/>
            <a:ext cx="35219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humbs up logo, Emoji Thumb transparent background PNG clipart | HiClipar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31" y="5313561"/>
            <a:ext cx="35219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umbs up logo, Emoji Thumb transparent background PNG clipart | HiClipar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230" y="5721562"/>
            <a:ext cx="35219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5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18C9-D934-49E4-A2ED-A08BA75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DAHash</a:t>
            </a:r>
            <a:r>
              <a:rPr lang="en-US" dirty="0"/>
              <a:t> account creation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1F2901-DE0A-4C54-83D3-3D1E4933C966}"/>
              </a:ext>
            </a:extLst>
          </p:cNvPr>
          <p:cNvCxnSpPr>
            <a:cxnSpLocks/>
          </p:cNvCxnSpPr>
          <p:nvPr/>
        </p:nvCxnSpPr>
        <p:spPr>
          <a:xfrm>
            <a:off x="3364807" y="2483181"/>
            <a:ext cx="4411655" cy="3466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7B13DBF6-4F98-439C-9C09-A840CC0C8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761806" y="1634348"/>
            <a:ext cx="1036322" cy="152400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28ABF45-A5AF-483B-9BC7-E4E0CBD00336}"/>
              </a:ext>
            </a:extLst>
          </p:cNvPr>
          <p:cNvGrpSpPr/>
          <p:nvPr/>
        </p:nvGrpSpPr>
        <p:grpSpPr>
          <a:xfrm>
            <a:off x="8343141" y="1563800"/>
            <a:ext cx="2642659" cy="1422296"/>
            <a:chOff x="7082051" y="1828800"/>
            <a:chExt cx="1528550" cy="762000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ADF40CEE-2D36-4522-8B66-E1D705E0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71320C-6494-41C1-971D-E6491295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1284D3-7CFD-4641-A127-8C82C8A4E963}"/>
              </a:ext>
            </a:extLst>
          </p:cNvPr>
          <p:cNvGrpSpPr/>
          <p:nvPr/>
        </p:nvGrpSpPr>
        <p:grpSpPr>
          <a:xfrm>
            <a:off x="8669720" y="4281504"/>
            <a:ext cx="2976708" cy="1188720"/>
            <a:chOff x="8054970" y="4281507"/>
            <a:chExt cx="1930718" cy="884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C9ABC9D7-84D7-4FEF-ACEB-85954ACFC6DD}"/>
                    </a:ext>
                  </a:extLst>
                </p:cNvPr>
                <p:cNvSpPr/>
                <p:nvPr/>
              </p:nvSpPr>
              <p:spPr>
                <a:xfrm>
                  <a:off x="8511528" y="4281507"/>
                  <a:ext cx="1474160" cy="884496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 xmlns:m="http://schemas.openxmlformats.org/officeDocument/2006/math">
                      <m:r>
                        <a:rPr lang="en-US" sz="1600" i="1" kern="1200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a14:m>
                  <a:r>
                    <a:rPr lang="en-US" sz="1600" kern="1200" dirty="0"/>
                    <a:t>=</a:t>
                  </a:r>
                  <a:r>
                    <a:rPr lang="en-US" sz="1600" kern="1200" dirty="0" err="1"/>
                    <a:t>getHardness</a:t>
                  </a:r>
                  <a:r>
                    <a:rPr lang="en-US" sz="1600" kern="1200" dirty="0"/>
                    <a:t>(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pw</m:t>
                      </m:r>
                    </m:oMath>
                  </a14:m>
                  <a:r>
                    <a:rPr lang="en-US" sz="1600" kern="1200" dirty="0"/>
                    <a:t>)</a:t>
                  </a:r>
                  <a:endParaRPr lang="en-US" sz="1000" kern="1200" dirty="0"/>
                </a:p>
              </p:txBody>
            </p:sp>
          </mc:Choice>
          <mc:Fallback xmlns=""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C9ABC9D7-84D7-4FEF-ACEB-85954ACFC6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1528" y="4281507"/>
                  <a:ext cx="1474160" cy="884496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386FADB-EC6F-4594-98F1-B6564B11EBAB}"/>
                </a:ext>
              </a:extLst>
            </p:cNvPr>
            <p:cNvSpPr/>
            <p:nvPr/>
          </p:nvSpPr>
          <p:spPr>
            <a:xfrm>
              <a:off x="8054970" y="4540960"/>
              <a:ext cx="310225" cy="365592"/>
            </a:xfrm>
            <a:custGeom>
              <a:avLst/>
              <a:gdLst>
                <a:gd name="connsiteX0" fmla="*/ 0 w 310225"/>
                <a:gd name="connsiteY0" fmla="*/ 73118 h 365591"/>
                <a:gd name="connsiteX1" fmla="*/ 155113 w 310225"/>
                <a:gd name="connsiteY1" fmla="*/ 73118 h 365591"/>
                <a:gd name="connsiteX2" fmla="*/ 155113 w 310225"/>
                <a:gd name="connsiteY2" fmla="*/ 0 h 365591"/>
                <a:gd name="connsiteX3" fmla="*/ 310225 w 310225"/>
                <a:gd name="connsiteY3" fmla="*/ 182796 h 365591"/>
                <a:gd name="connsiteX4" fmla="*/ 155113 w 310225"/>
                <a:gd name="connsiteY4" fmla="*/ 365591 h 365591"/>
                <a:gd name="connsiteX5" fmla="*/ 155113 w 310225"/>
                <a:gd name="connsiteY5" fmla="*/ 292473 h 365591"/>
                <a:gd name="connsiteX6" fmla="*/ 0 w 310225"/>
                <a:gd name="connsiteY6" fmla="*/ 292473 h 365591"/>
                <a:gd name="connsiteX7" fmla="*/ 0 w 310225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225" h="365591">
                  <a:moveTo>
                    <a:pt x="310225" y="292473"/>
                  </a:moveTo>
                  <a:lnTo>
                    <a:pt x="155112" y="292473"/>
                  </a:lnTo>
                  <a:lnTo>
                    <a:pt x="155112" y="365591"/>
                  </a:lnTo>
                  <a:lnTo>
                    <a:pt x="0" y="182795"/>
                  </a:lnTo>
                  <a:lnTo>
                    <a:pt x="155112" y="0"/>
                  </a:lnTo>
                  <a:lnTo>
                    <a:pt x="155112" y="73118"/>
                  </a:lnTo>
                  <a:lnTo>
                    <a:pt x="310225" y="73118"/>
                  </a:lnTo>
                  <a:lnTo>
                    <a:pt x="310225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067" tIns="73118" rIns="0" bIns="73119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kern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B0C41FE-210E-48E8-8EB5-E0D1ACA9B166}"/>
              </a:ext>
            </a:extLst>
          </p:cNvPr>
          <p:cNvGrpSpPr/>
          <p:nvPr/>
        </p:nvGrpSpPr>
        <p:grpSpPr>
          <a:xfrm>
            <a:off x="3498990" y="4281504"/>
            <a:ext cx="2319507" cy="1188720"/>
            <a:chOff x="3923939" y="4281507"/>
            <a:chExt cx="1934098" cy="884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/>
                <p:nvPr/>
              </p:nvSpPr>
              <p:spPr>
                <a:xfrm>
                  <a:off x="4383877" y="4281507"/>
                  <a:ext cx="1474160" cy="884496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kern="120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𝑝𝑤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kern="1200" dirty="0"/>
                </a:p>
              </p:txBody>
            </p:sp>
          </mc:Choice>
          <mc:Fallback xmlns="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877" y="4281507"/>
                  <a:ext cx="1474160" cy="884496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1EE381-4710-4BB7-BFD8-51BBE6215C59}"/>
                </a:ext>
              </a:extLst>
            </p:cNvPr>
            <p:cNvSpPr/>
            <p:nvPr/>
          </p:nvSpPr>
          <p:spPr>
            <a:xfrm>
              <a:off x="3923939" y="4540959"/>
              <a:ext cx="312523" cy="365592"/>
            </a:xfrm>
            <a:custGeom>
              <a:avLst/>
              <a:gdLst>
                <a:gd name="connsiteX0" fmla="*/ 0 w 312522"/>
                <a:gd name="connsiteY0" fmla="*/ 73118 h 365591"/>
                <a:gd name="connsiteX1" fmla="*/ 156261 w 312522"/>
                <a:gd name="connsiteY1" fmla="*/ 73118 h 365591"/>
                <a:gd name="connsiteX2" fmla="*/ 156261 w 312522"/>
                <a:gd name="connsiteY2" fmla="*/ 0 h 365591"/>
                <a:gd name="connsiteX3" fmla="*/ 312522 w 312522"/>
                <a:gd name="connsiteY3" fmla="*/ 182796 h 365591"/>
                <a:gd name="connsiteX4" fmla="*/ 156261 w 312522"/>
                <a:gd name="connsiteY4" fmla="*/ 365591 h 365591"/>
                <a:gd name="connsiteX5" fmla="*/ 156261 w 312522"/>
                <a:gd name="connsiteY5" fmla="*/ 292473 h 365591"/>
                <a:gd name="connsiteX6" fmla="*/ 0 w 312522"/>
                <a:gd name="connsiteY6" fmla="*/ 292473 h 365591"/>
                <a:gd name="connsiteX7" fmla="*/ 0 w 312522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522" h="365591">
                  <a:moveTo>
                    <a:pt x="312522" y="292473"/>
                  </a:moveTo>
                  <a:lnTo>
                    <a:pt x="156261" y="292473"/>
                  </a:lnTo>
                  <a:lnTo>
                    <a:pt x="156261" y="365591"/>
                  </a:lnTo>
                  <a:lnTo>
                    <a:pt x="0" y="182795"/>
                  </a:lnTo>
                  <a:lnTo>
                    <a:pt x="156261" y="0"/>
                  </a:lnTo>
                  <a:lnTo>
                    <a:pt x="156261" y="73118"/>
                  </a:lnTo>
                  <a:lnTo>
                    <a:pt x="312522" y="73118"/>
                  </a:lnTo>
                  <a:lnTo>
                    <a:pt x="312522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57" tIns="73119" rIns="1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8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/>
              <p:nvPr/>
            </p:nvSpPr>
            <p:spPr>
              <a:xfrm>
                <a:off x="1062182" y="4281504"/>
                <a:ext cx="2197805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006" tIns="64006" rIns="64006" bIns="64006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kern="1200" dirty="0" smtClean="0"/>
                  <a:t>Store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kern="120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𝑗𝑏𝑙𝑜𝑐𝑘𝑖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</m:oMath>
                </a14:m>
                <a:endParaRPr lang="en-US" sz="1600" b="0" kern="1200" dirty="0"/>
              </a:p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600" kern="1200" dirty="0"/>
                  <a:t>Discard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kern="1200" dirty="0"/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182" y="4281504"/>
                <a:ext cx="2197805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154CBB6D-7A40-48C5-85A5-43F6931E9A3D}"/>
              </a:ext>
            </a:extLst>
          </p:cNvPr>
          <p:cNvSpPr/>
          <p:nvPr/>
        </p:nvSpPr>
        <p:spPr>
          <a:xfrm>
            <a:off x="9664038" y="3155101"/>
            <a:ext cx="494036" cy="611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/>
              <p:nvPr/>
            </p:nvSpPr>
            <p:spPr>
              <a:xfrm>
                <a:off x="4400115" y="1937646"/>
                <a:ext cx="2334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jblocki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pw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=123456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15" y="1937646"/>
                <a:ext cx="2334293" cy="369332"/>
              </a:xfrm>
              <a:prstGeom prst="rect">
                <a:avLst/>
              </a:prstGeom>
              <a:blipFill>
                <a:blip r:embed="rId9"/>
                <a:stretch>
                  <a:fillRect l="-2350" t="-10000" r="-130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D5B0B981-F1C8-4886-9A34-0FBFF5105065}"/>
              </a:ext>
            </a:extLst>
          </p:cNvPr>
          <p:cNvGrpSpPr/>
          <p:nvPr/>
        </p:nvGrpSpPr>
        <p:grpSpPr>
          <a:xfrm>
            <a:off x="6091022" y="4281505"/>
            <a:ext cx="2323561" cy="1188720"/>
            <a:chOff x="5988718" y="4281507"/>
            <a:chExt cx="1937479" cy="88449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5C3DAF2-0679-40D8-B358-EAA93CEC1E6C}"/>
                </a:ext>
              </a:extLst>
            </p:cNvPr>
            <p:cNvGrpSpPr/>
            <p:nvPr/>
          </p:nvGrpSpPr>
          <p:grpSpPr>
            <a:xfrm>
              <a:off x="5988718" y="4281507"/>
              <a:ext cx="1937479" cy="884496"/>
              <a:chOff x="5988718" y="4281507"/>
              <a:chExt cx="1937479" cy="884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4413999E-D64B-4B1F-9BB0-BE1E7933FC0B}"/>
                      </a:ext>
                    </a:extLst>
                  </p:cNvPr>
                  <p:cNvSpPr/>
                  <p:nvPr/>
                </p:nvSpPr>
                <p:spPr>
                  <a:xfrm>
                    <a:off x="6452037" y="4281507"/>
                    <a:ext cx="1474160" cy="884496"/>
                  </a:xfrm>
                  <a:custGeom>
                    <a:avLst/>
                    <a:gdLst>
                      <a:gd name="connsiteX0" fmla="*/ 0 w 1474160"/>
                      <a:gd name="connsiteY0" fmla="*/ 88450 h 884496"/>
                      <a:gd name="connsiteX1" fmla="*/ 88450 w 1474160"/>
                      <a:gd name="connsiteY1" fmla="*/ 0 h 884496"/>
                      <a:gd name="connsiteX2" fmla="*/ 1385710 w 1474160"/>
                      <a:gd name="connsiteY2" fmla="*/ 0 h 884496"/>
                      <a:gd name="connsiteX3" fmla="*/ 1474160 w 1474160"/>
                      <a:gd name="connsiteY3" fmla="*/ 88450 h 884496"/>
                      <a:gd name="connsiteX4" fmla="*/ 1474160 w 1474160"/>
                      <a:gd name="connsiteY4" fmla="*/ 796046 h 884496"/>
                      <a:gd name="connsiteX5" fmla="*/ 1385710 w 1474160"/>
                      <a:gd name="connsiteY5" fmla="*/ 884496 h 884496"/>
                      <a:gd name="connsiteX6" fmla="*/ 88450 w 1474160"/>
                      <a:gd name="connsiteY6" fmla="*/ 884496 h 884496"/>
                      <a:gd name="connsiteX7" fmla="*/ 0 w 1474160"/>
                      <a:gd name="connsiteY7" fmla="*/ 796046 h 884496"/>
                      <a:gd name="connsiteX8" fmla="*/ 0 w 1474160"/>
                      <a:gd name="connsiteY8" fmla="*/ 88450 h 884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4160" h="884496">
                        <a:moveTo>
                          <a:pt x="0" y="88450"/>
                        </a:moveTo>
                        <a:cubicBezTo>
                          <a:pt x="0" y="39600"/>
                          <a:pt x="39600" y="0"/>
                          <a:pt x="88450" y="0"/>
                        </a:cubicBezTo>
                        <a:lnTo>
                          <a:pt x="1385710" y="0"/>
                        </a:lnTo>
                        <a:cubicBezTo>
                          <a:pt x="1434560" y="0"/>
                          <a:pt x="1474160" y="39600"/>
                          <a:pt x="1474160" y="88450"/>
                        </a:cubicBezTo>
                        <a:lnTo>
                          <a:pt x="1474160" y="796046"/>
                        </a:lnTo>
                        <a:cubicBezTo>
                          <a:pt x="1474160" y="844896"/>
                          <a:pt x="1434560" y="884496"/>
                          <a:pt x="1385710" y="884496"/>
                        </a:cubicBezTo>
                        <a:lnTo>
                          <a:pt x="88450" y="884496"/>
                        </a:lnTo>
                        <a:cubicBezTo>
                          <a:pt x="39600" y="884496"/>
                          <a:pt x="0" y="844896"/>
                          <a:pt x="0" y="796046"/>
                        </a:cubicBezTo>
                        <a:lnTo>
                          <a:pt x="0" y="88450"/>
                        </a:lnTo>
                        <a:close/>
                      </a:path>
                    </a:pathLst>
                  </a:custGeom>
                </p:spPr>
                <p:style>
                  <a:lnRef idx="0">
                    <a:schemeClr val="lt1">
                      <a:hueOff val="0"/>
                      <a:satOff val="0"/>
                      <a:lumOff val="0"/>
                      <a:alphaOff val="0"/>
                    </a:schemeClr>
                  </a:lnRef>
                  <a:fillRef idx="3">
                    <a:schemeClr val="accent1">
                      <a:hueOff val="0"/>
                      <a:satOff val="0"/>
                      <a:lumOff val="0"/>
                      <a:alphaOff val="0"/>
                    </a:schemeClr>
                  </a:fillRef>
                  <a:effectRef idx="2">
                    <a:schemeClr val="accen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spcFirstLastPara="0" vert="horz" wrap="square" lIns="64006" tIns="64006" rIns="64006" bIns="64006" numCol="1" spcCol="1270" anchor="ctr" anchorCtr="0">
                    <a:noAutofit/>
                  </a:bodyPr>
                  <a:lstStyle/>
                  <a:p>
                    <a:pPr marL="0" lvl="0" indent="0" algn="ctr" defTabSz="4445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  <a:buNone/>
                    </a:pPr>
                    <a14:m>
                      <m:oMath xmlns:m="http://schemas.openxmlformats.org/officeDocument/2006/math">
                        <m:r>
                          <a:rPr lang="en-US" sz="1600" i="1" dirty="0">
                            <a:latin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60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1600" i="1" kern="12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600" i="1" kern="12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kern="1200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600" b="0" i="1" kern="120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sup>
                        </m:sSup>
                      </m:oMath>
                    </a14:m>
                    <a:r>
                      <a:rPr lang="en-US" sz="1000" kern="12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6" name="Freeform: Shape 5">
                    <a:extLst>
                      <a:ext uri="{FF2B5EF4-FFF2-40B4-BE49-F238E27FC236}">
                        <a16:creationId xmlns:a16="http://schemas.microsoft.com/office/drawing/2014/main" id="{4413999E-D64B-4B1F-9BB0-BE1E7933FC0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52037" y="4281507"/>
                    <a:ext cx="1474160" cy="884496"/>
                  </a:xfrm>
                  <a:custGeom>
                    <a:avLst/>
                    <a:gdLst>
                      <a:gd name="connsiteX0" fmla="*/ 0 w 1474160"/>
                      <a:gd name="connsiteY0" fmla="*/ 88450 h 884496"/>
                      <a:gd name="connsiteX1" fmla="*/ 88450 w 1474160"/>
                      <a:gd name="connsiteY1" fmla="*/ 0 h 884496"/>
                      <a:gd name="connsiteX2" fmla="*/ 1385710 w 1474160"/>
                      <a:gd name="connsiteY2" fmla="*/ 0 h 884496"/>
                      <a:gd name="connsiteX3" fmla="*/ 1474160 w 1474160"/>
                      <a:gd name="connsiteY3" fmla="*/ 88450 h 884496"/>
                      <a:gd name="connsiteX4" fmla="*/ 1474160 w 1474160"/>
                      <a:gd name="connsiteY4" fmla="*/ 796046 h 884496"/>
                      <a:gd name="connsiteX5" fmla="*/ 1385710 w 1474160"/>
                      <a:gd name="connsiteY5" fmla="*/ 884496 h 884496"/>
                      <a:gd name="connsiteX6" fmla="*/ 88450 w 1474160"/>
                      <a:gd name="connsiteY6" fmla="*/ 884496 h 884496"/>
                      <a:gd name="connsiteX7" fmla="*/ 0 w 1474160"/>
                      <a:gd name="connsiteY7" fmla="*/ 796046 h 884496"/>
                      <a:gd name="connsiteX8" fmla="*/ 0 w 1474160"/>
                      <a:gd name="connsiteY8" fmla="*/ 88450 h 8844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74160" h="884496">
                        <a:moveTo>
                          <a:pt x="0" y="88450"/>
                        </a:moveTo>
                        <a:cubicBezTo>
                          <a:pt x="0" y="39600"/>
                          <a:pt x="39600" y="0"/>
                          <a:pt x="88450" y="0"/>
                        </a:cubicBezTo>
                        <a:lnTo>
                          <a:pt x="1385710" y="0"/>
                        </a:lnTo>
                        <a:cubicBezTo>
                          <a:pt x="1434560" y="0"/>
                          <a:pt x="1474160" y="39600"/>
                          <a:pt x="1474160" y="88450"/>
                        </a:cubicBezTo>
                        <a:lnTo>
                          <a:pt x="1474160" y="796046"/>
                        </a:lnTo>
                        <a:cubicBezTo>
                          <a:pt x="1474160" y="844896"/>
                          <a:pt x="1434560" y="884496"/>
                          <a:pt x="1385710" y="884496"/>
                        </a:cubicBezTo>
                        <a:lnTo>
                          <a:pt x="88450" y="884496"/>
                        </a:lnTo>
                        <a:cubicBezTo>
                          <a:pt x="39600" y="884496"/>
                          <a:pt x="0" y="844896"/>
                          <a:pt x="0" y="796046"/>
                        </a:cubicBezTo>
                        <a:lnTo>
                          <a:pt x="0" y="88450"/>
                        </a:lnTo>
                        <a:close/>
                      </a:path>
                    </a:pathLst>
                  </a:cu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D5CC735-E3AE-432A-8B3C-8A06458168B8}"/>
                  </a:ext>
                </a:extLst>
              </p:cNvPr>
              <p:cNvSpPr/>
              <p:nvPr/>
            </p:nvSpPr>
            <p:spPr>
              <a:xfrm>
                <a:off x="5988718" y="4540960"/>
                <a:ext cx="314819" cy="365591"/>
              </a:xfrm>
              <a:custGeom>
                <a:avLst/>
                <a:gdLst>
                  <a:gd name="connsiteX0" fmla="*/ 0 w 314819"/>
                  <a:gd name="connsiteY0" fmla="*/ 73118 h 365591"/>
                  <a:gd name="connsiteX1" fmla="*/ 157410 w 314819"/>
                  <a:gd name="connsiteY1" fmla="*/ 73118 h 365591"/>
                  <a:gd name="connsiteX2" fmla="*/ 157410 w 314819"/>
                  <a:gd name="connsiteY2" fmla="*/ 0 h 365591"/>
                  <a:gd name="connsiteX3" fmla="*/ 314819 w 314819"/>
                  <a:gd name="connsiteY3" fmla="*/ 182796 h 365591"/>
                  <a:gd name="connsiteX4" fmla="*/ 157410 w 314819"/>
                  <a:gd name="connsiteY4" fmla="*/ 365591 h 365591"/>
                  <a:gd name="connsiteX5" fmla="*/ 157410 w 314819"/>
                  <a:gd name="connsiteY5" fmla="*/ 292473 h 365591"/>
                  <a:gd name="connsiteX6" fmla="*/ 0 w 314819"/>
                  <a:gd name="connsiteY6" fmla="*/ 292473 h 365591"/>
                  <a:gd name="connsiteX7" fmla="*/ 0 w 314819"/>
                  <a:gd name="connsiteY7" fmla="*/ 73118 h 365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4819" h="365591">
                    <a:moveTo>
                      <a:pt x="314819" y="292473"/>
                    </a:moveTo>
                    <a:lnTo>
                      <a:pt x="157409" y="292473"/>
                    </a:lnTo>
                    <a:lnTo>
                      <a:pt x="157409" y="365591"/>
                    </a:lnTo>
                    <a:lnTo>
                      <a:pt x="0" y="182795"/>
                    </a:lnTo>
                    <a:lnTo>
                      <a:pt x="157409" y="0"/>
                    </a:lnTo>
                    <a:lnTo>
                      <a:pt x="157409" y="73118"/>
                    </a:lnTo>
                    <a:lnTo>
                      <a:pt x="314819" y="73118"/>
                    </a:lnTo>
                    <a:lnTo>
                      <a:pt x="314819" y="292473"/>
                    </a:lnTo>
                    <a:close/>
                  </a:path>
                </a:pathLst>
              </a:cu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4446" tIns="73118" rIns="0" bIns="73118" numCol="1" spcCol="1270" anchor="ctr" anchorCtr="0">
                <a:noAutofit/>
              </a:bodyPr>
              <a:lstStyle/>
              <a:p>
                <a:pPr marL="0" lvl="0" indent="0" algn="ctr" defTabSz="355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800" kern="12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78BBB2-C697-41F4-9FF9-E97C7BEE0538}"/>
                    </a:ext>
                  </a:extLst>
                </p:cNvPr>
                <p:cNvSpPr txBox="1"/>
                <p:nvPr/>
              </p:nvSpPr>
              <p:spPr>
                <a:xfrm>
                  <a:off x="7005013" y="4540959"/>
                  <a:ext cx="21620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$</m:t>
                        </m:r>
                      </m:oMath>
                    </m:oMathPara>
                  </a14:m>
                  <a:endParaRPr lang="en-US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2C78BBB2-C697-41F4-9FF9-E97C7BEE05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5013" y="4540959"/>
                  <a:ext cx="216203" cy="215444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9" name="Straight Arrow Connector 18"/>
          <p:cNvCxnSpPr/>
          <p:nvPr/>
        </p:nvCxnSpPr>
        <p:spPr>
          <a:xfrm flipV="1">
            <a:off x="9374251" y="5470225"/>
            <a:ext cx="289787" cy="332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576237" y="5730577"/>
            <a:ext cx="4905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Hardness parameter is a function of the password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2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518C9-D934-49E4-A2ED-A08BA75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DAHash</a:t>
            </a:r>
            <a:r>
              <a:rPr lang="en-US" dirty="0"/>
              <a:t> authentication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1F2901-DE0A-4C54-83D3-3D1E4933C966}"/>
              </a:ext>
            </a:extLst>
          </p:cNvPr>
          <p:cNvCxnSpPr>
            <a:cxnSpLocks/>
          </p:cNvCxnSpPr>
          <p:nvPr/>
        </p:nvCxnSpPr>
        <p:spPr>
          <a:xfrm>
            <a:off x="2972883" y="2405445"/>
            <a:ext cx="4814685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8ABF45-A5AF-483B-9BC7-E4E0CBD00336}"/>
              </a:ext>
            </a:extLst>
          </p:cNvPr>
          <p:cNvGrpSpPr/>
          <p:nvPr/>
        </p:nvGrpSpPr>
        <p:grpSpPr>
          <a:xfrm>
            <a:off x="8483933" y="1563801"/>
            <a:ext cx="2642659" cy="1422296"/>
            <a:chOff x="7082051" y="1828800"/>
            <a:chExt cx="1528550" cy="762000"/>
          </a:xfrm>
        </p:grpSpPr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ADF40CEE-2D36-4522-8B66-E1D705E0A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B71320C-6494-41C1-971D-E64912955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AFF3D-010B-4C96-93CB-31957508F5AB}"/>
              </a:ext>
            </a:extLst>
          </p:cNvPr>
          <p:cNvGrpSpPr/>
          <p:nvPr/>
        </p:nvGrpSpPr>
        <p:grpSpPr>
          <a:xfrm>
            <a:off x="8723485" y="4217673"/>
            <a:ext cx="2988221" cy="1188720"/>
            <a:chOff x="8723487" y="4217673"/>
            <a:chExt cx="2149025" cy="1188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C9ABC9D7-84D7-4FEF-ACEB-85954ACFC6DD}"/>
                    </a:ext>
                  </a:extLst>
                </p:cNvPr>
                <p:cNvSpPr/>
                <p:nvPr/>
              </p:nvSpPr>
              <p:spPr>
                <a:xfrm>
                  <a:off x="9294296" y="4217673"/>
                  <a:ext cx="1578216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 xmlns:m="http://schemas.openxmlformats.org/officeDocument/2006/math">
                      <m:r>
                        <a:rPr lang="en-US" sz="1600" i="1" kern="120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sz="1600" kern="1200" dirty="0"/>
                    <a:t>=</a:t>
                  </a:r>
                  <a:r>
                    <a:rPr lang="en-US" sz="1600" kern="1200" dirty="0" err="1" smtClean="0"/>
                    <a:t>getHardness</a:t>
                  </a:r>
                  <a:r>
                    <a:rPr lang="en-US" sz="1600" kern="1200" dirty="0" smtClean="0"/>
                    <a:t>(</a:t>
                  </a:r>
                  <a:r>
                    <a:rPr lang="en-US" sz="1600" dirty="0" smtClean="0"/>
                    <a:t>pw’</a:t>
                  </a:r>
                  <a:r>
                    <a:rPr lang="en-US" sz="1600" kern="1200" dirty="0" smtClean="0"/>
                    <a:t>)    </a:t>
                  </a:r>
                  <a:endParaRPr lang="en-US" sz="1600" kern="1200" dirty="0"/>
                </a:p>
              </p:txBody>
            </p:sp>
          </mc:Choice>
          <mc:Fallback xmlns="">
            <p:sp>
              <p:nvSpPr>
                <p:cNvPr id="4" name="Freeform: Shape 3">
                  <a:extLst>
                    <a:ext uri="{FF2B5EF4-FFF2-40B4-BE49-F238E27FC236}">
                      <a16:creationId xmlns:a16="http://schemas.microsoft.com/office/drawing/2014/main" id="{C9ABC9D7-84D7-4FEF-ACEB-85954ACFC6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4296" y="4217673"/>
                  <a:ext cx="1578216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r="-36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A386FADB-EC6F-4594-98F1-B6564B11EBAB}"/>
                </a:ext>
              </a:extLst>
            </p:cNvPr>
            <p:cNvSpPr/>
            <p:nvPr/>
          </p:nvSpPr>
          <p:spPr>
            <a:xfrm>
              <a:off x="8723487" y="4585987"/>
              <a:ext cx="369008" cy="491338"/>
            </a:xfrm>
            <a:custGeom>
              <a:avLst/>
              <a:gdLst>
                <a:gd name="connsiteX0" fmla="*/ 0 w 310225"/>
                <a:gd name="connsiteY0" fmla="*/ 73118 h 365591"/>
                <a:gd name="connsiteX1" fmla="*/ 155113 w 310225"/>
                <a:gd name="connsiteY1" fmla="*/ 73118 h 365591"/>
                <a:gd name="connsiteX2" fmla="*/ 155113 w 310225"/>
                <a:gd name="connsiteY2" fmla="*/ 0 h 365591"/>
                <a:gd name="connsiteX3" fmla="*/ 310225 w 310225"/>
                <a:gd name="connsiteY3" fmla="*/ 182796 h 365591"/>
                <a:gd name="connsiteX4" fmla="*/ 155113 w 310225"/>
                <a:gd name="connsiteY4" fmla="*/ 365591 h 365591"/>
                <a:gd name="connsiteX5" fmla="*/ 155113 w 310225"/>
                <a:gd name="connsiteY5" fmla="*/ 292473 h 365591"/>
                <a:gd name="connsiteX6" fmla="*/ 0 w 310225"/>
                <a:gd name="connsiteY6" fmla="*/ 292473 h 365591"/>
                <a:gd name="connsiteX7" fmla="*/ 0 w 310225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225" h="365591">
                  <a:moveTo>
                    <a:pt x="310225" y="292473"/>
                  </a:moveTo>
                  <a:lnTo>
                    <a:pt x="155112" y="292473"/>
                  </a:lnTo>
                  <a:lnTo>
                    <a:pt x="155112" y="365591"/>
                  </a:lnTo>
                  <a:lnTo>
                    <a:pt x="0" y="182795"/>
                  </a:lnTo>
                  <a:lnTo>
                    <a:pt x="155112" y="0"/>
                  </a:lnTo>
                  <a:lnTo>
                    <a:pt x="155112" y="73118"/>
                  </a:lnTo>
                  <a:lnTo>
                    <a:pt x="310225" y="73118"/>
                  </a:lnTo>
                  <a:lnTo>
                    <a:pt x="310225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067" tIns="73118" rIns="0" bIns="73119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52DCD5-2E13-412E-9676-37D4362CADDE}"/>
              </a:ext>
            </a:extLst>
          </p:cNvPr>
          <p:cNvGrpSpPr/>
          <p:nvPr/>
        </p:nvGrpSpPr>
        <p:grpSpPr>
          <a:xfrm>
            <a:off x="6034313" y="4265725"/>
            <a:ext cx="2408570" cy="1188720"/>
            <a:chOff x="6034313" y="4265725"/>
            <a:chExt cx="2408570" cy="1188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4413999E-D64B-4B1F-9BB0-BE1E7933FC0B}"/>
                    </a:ext>
                  </a:extLst>
                </p:cNvPr>
                <p:cNvSpPr/>
                <p:nvPr/>
              </p:nvSpPr>
              <p:spPr>
                <a:xfrm>
                  <a:off x="6689390" y="4265725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en-US" sz="1600" kern="1200" dirty="0"/>
                    <a:t> retrieve user’s record</a:t>
                  </a:r>
                </a:p>
                <a:p>
                  <a:pPr marL="0" lvl="0" indent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𝑗𝑏𝑙𝑜𝑐𝑘𝑖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kern="120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600" kern="1200" dirty="0"/>
                </a:p>
              </p:txBody>
            </p:sp>
          </mc:Choice>
          <mc:Fallback xmlns=""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4413999E-D64B-4B1F-9BB0-BE1E7933FC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89390" y="4265725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D5CC735-E3AE-432A-8B3C-8A06458168B8}"/>
                </a:ext>
              </a:extLst>
            </p:cNvPr>
            <p:cNvSpPr/>
            <p:nvPr/>
          </p:nvSpPr>
          <p:spPr>
            <a:xfrm>
              <a:off x="6034313" y="4614417"/>
              <a:ext cx="374473" cy="491337"/>
            </a:xfrm>
            <a:custGeom>
              <a:avLst/>
              <a:gdLst>
                <a:gd name="connsiteX0" fmla="*/ 0 w 314819"/>
                <a:gd name="connsiteY0" fmla="*/ 73118 h 365591"/>
                <a:gd name="connsiteX1" fmla="*/ 157410 w 314819"/>
                <a:gd name="connsiteY1" fmla="*/ 73118 h 365591"/>
                <a:gd name="connsiteX2" fmla="*/ 157410 w 314819"/>
                <a:gd name="connsiteY2" fmla="*/ 0 h 365591"/>
                <a:gd name="connsiteX3" fmla="*/ 314819 w 314819"/>
                <a:gd name="connsiteY3" fmla="*/ 182796 h 365591"/>
                <a:gd name="connsiteX4" fmla="*/ 157410 w 314819"/>
                <a:gd name="connsiteY4" fmla="*/ 365591 h 365591"/>
                <a:gd name="connsiteX5" fmla="*/ 157410 w 314819"/>
                <a:gd name="connsiteY5" fmla="*/ 292473 h 365591"/>
                <a:gd name="connsiteX6" fmla="*/ 0 w 314819"/>
                <a:gd name="connsiteY6" fmla="*/ 292473 h 365591"/>
                <a:gd name="connsiteX7" fmla="*/ 0 w 314819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4819" h="365591">
                  <a:moveTo>
                    <a:pt x="314819" y="292473"/>
                  </a:moveTo>
                  <a:lnTo>
                    <a:pt x="157409" y="292473"/>
                  </a:lnTo>
                  <a:lnTo>
                    <a:pt x="157409" y="365591"/>
                  </a:lnTo>
                  <a:lnTo>
                    <a:pt x="0" y="182795"/>
                  </a:lnTo>
                  <a:lnTo>
                    <a:pt x="157409" y="0"/>
                  </a:lnTo>
                  <a:lnTo>
                    <a:pt x="157409" y="73118"/>
                  </a:lnTo>
                  <a:lnTo>
                    <a:pt x="314819" y="73118"/>
                  </a:lnTo>
                  <a:lnTo>
                    <a:pt x="314819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4446" tIns="73118" rIns="0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A2EF6D-B528-4E7F-AC48-6478A74AA6FF}"/>
              </a:ext>
            </a:extLst>
          </p:cNvPr>
          <p:cNvGrpSpPr/>
          <p:nvPr/>
        </p:nvGrpSpPr>
        <p:grpSpPr>
          <a:xfrm>
            <a:off x="3347870" y="4281507"/>
            <a:ext cx="2405839" cy="1188720"/>
            <a:chOff x="3347870" y="4281507"/>
            <a:chExt cx="2405839" cy="1188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/>
                <p:nvPr/>
              </p:nvSpPr>
              <p:spPr>
                <a:xfrm>
                  <a:off x="4000216" y="4281507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</p:spPr>
              <p:style>
                <a:lnRef idx="0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spcFirstLastPara="0" vert="horz" wrap="square" lIns="64006" tIns="64006" rIns="64006" bIns="64006" numCol="1" spcCol="1270" anchor="ctr" anchorCtr="0">
                  <a:noAutofit/>
                </a:bodyPr>
                <a:lstStyle/>
                <a:p>
                  <a:pPr lvl="0" algn="ctr" defTabSz="4445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kern="1200" dirty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140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←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𝑝𝑤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′,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𝑠𝑎𝑙𝑡</m:t>
                        </m:r>
                        <m:r>
                          <a:rPr lang="en-US" sz="1400" b="0" i="1" kern="12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′)</m:t>
                        </m:r>
                      </m:oMath>
                    </m:oMathPara>
                  </a14:m>
                  <a:endParaRPr lang="en-US" sz="1400" kern="1200" dirty="0"/>
                </a:p>
              </p:txBody>
            </p:sp>
          </mc:Choice>
          <mc:Fallback xmlns=""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6C4E27C8-3441-4863-8348-940ECFD37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216" y="4281507"/>
                  <a:ext cx="1753493" cy="1188720"/>
                </a:xfrm>
                <a:custGeom>
                  <a:avLst/>
                  <a:gdLst>
                    <a:gd name="connsiteX0" fmla="*/ 0 w 1474160"/>
                    <a:gd name="connsiteY0" fmla="*/ 88450 h 884496"/>
                    <a:gd name="connsiteX1" fmla="*/ 88450 w 1474160"/>
                    <a:gd name="connsiteY1" fmla="*/ 0 h 884496"/>
                    <a:gd name="connsiteX2" fmla="*/ 1385710 w 1474160"/>
                    <a:gd name="connsiteY2" fmla="*/ 0 h 884496"/>
                    <a:gd name="connsiteX3" fmla="*/ 1474160 w 1474160"/>
                    <a:gd name="connsiteY3" fmla="*/ 88450 h 884496"/>
                    <a:gd name="connsiteX4" fmla="*/ 1474160 w 1474160"/>
                    <a:gd name="connsiteY4" fmla="*/ 796046 h 884496"/>
                    <a:gd name="connsiteX5" fmla="*/ 1385710 w 1474160"/>
                    <a:gd name="connsiteY5" fmla="*/ 884496 h 884496"/>
                    <a:gd name="connsiteX6" fmla="*/ 88450 w 1474160"/>
                    <a:gd name="connsiteY6" fmla="*/ 884496 h 884496"/>
                    <a:gd name="connsiteX7" fmla="*/ 0 w 1474160"/>
                    <a:gd name="connsiteY7" fmla="*/ 796046 h 884496"/>
                    <a:gd name="connsiteX8" fmla="*/ 0 w 1474160"/>
                    <a:gd name="connsiteY8" fmla="*/ 88450 h 8844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74160" h="884496">
                      <a:moveTo>
                        <a:pt x="0" y="88450"/>
                      </a:moveTo>
                      <a:cubicBezTo>
                        <a:pt x="0" y="39600"/>
                        <a:pt x="39600" y="0"/>
                        <a:pt x="88450" y="0"/>
                      </a:cubicBezTo>
                      <a:lnTo>
                        <a:pt x="1385710" y="0"/>
                      </a:lnTo>
                      <a:cubicBezTo>
                        <a:pt x="1434560" y="0"/>
                        <a:pt x="1474160" y="39600"/>
                        <a:pt x="1474160" y="88450"/>
                      </a:cubicBezTo>
                      <a:lnTo>
                        <a:pt x="1474160" y="796046"/>
                      </a:lnTo>
                      <a:cubicBezTo>
                        <a:pt x="1474160" y="844896"/>
                        <a:pt x="1434560" y="884496"/>
                        <a:pt x="1385710" y="884496"/>
                      </a:cubicBezTo>
                      <a:lnTo>
                        <a:pt x="88450" y="884496"/>
                      </a:lnTo>
                      <a:cubicBezTo>
                        <a:pt x="39600" y="884496"/>
                        <a:pt x="0" y="844896"/>
                        <a:pt x="0" y="796046"/>
                      </a:cubicBezTo>
                      <a:lnTo>
                        <a:pt x="0" y="8845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1EE381-4710-4BB7-BFD8-51BBE6215C59}"/>
                </a:ext>
              </a:extLst>
            </p:cNvPr>
            <p:cNvSpPr/>
            <p:nvPr/>
          </p:nvSpPr>
          <p:spPr>
            <a:xfrm>
              <a:off x="3347870" y="4630198"/>
              <a:ext cx="371742" cy="491338"/>
            </a:xfrm>
            <a:custGeom>
              <a:avLst/>
              <a:gdLst>
                <a:gd name="connsiteX0" fmla="*/ 0 w 312522"/>
                <a:gd name="connsiteY0" fmla="*/ 73118 h 365591"/>
                <a:gd name="connsiteX1" fmla="*/ 156261 w 312522"/>
                <a:gd name="connsiteY1" fmla="*/ 73118 h 365591"/>
                <a:gd name="connsiteX2" fmla="*/ 156261 w 312522"/>
                <a:gd name="connsiteY2" fmla="*/ 0 h 365591"/>
                <a:gd name="connsiteX3" fmla="*/ 312522 w 312522"/>
                <a:gd name="connsiteY3" fmla="*/ 182796 h 365591"/>
                <a:gd name="connsiteX4" fmla="*/ 156261 w 312522"/>
                <a:gd name="connsiteY4" fmla="*/ 365591 h 365591"/>
                <a:gd name="connsiteX5" fmla="*/ 156261 w 312522"/>
                <a:gd name="connsiteY5" fmla="*/ 292473 h 365591"/>
                <a:gd name="connsiteX6" fmla="*/ 0 w 312522"/>
                <a:gd name="connsiteY6" fmla="*/ 292473 h 365591"/>
                <a:gd name="connsiteX7" fmla="*/ 0 w 312522"/>
                <a:gd name="connsiteY7" fmla="*/ 73118 h 36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522" h="365591">
                  <a:moveTo>
                    <a:pt x="312522" y="292473"/>
                  </a:moveTo>
                  <a:lnTo>
                    <a:pt x="156261" y="292473"/>
                  </a:lnTo>
                  <a:lnTo>
                    <a:pt x="156261" y="365591"/>
                  </a:lnTo>
                  <a:lnTo>
                    <a:pt x="0" y="182795"/>
                  </a:lnTo>
                  <a:lnTo>
                    <a:pt x="156261" y="0"/>
                  </a:lnTo>
                  <a:lnTo>
                    <a:pt x="156261" y="73118"/>
                  </a:lnTo>
                  <a:lnTo>
                    <a:pt x="312522" y="73118"/>
                  </a:lnTo>
                  <a:lnTo>
                    <a:pt x="312522" y="292473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3757" tIns="73119" rIns="1" bIns="73118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/>
              <p:nvPr/>
            </p:nvSpPr>
            <p:spPr>
              <a:xfrm>
                <a:off x="1313773" y="4281507"/>
                <a:ext cx="1753493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4006" tIns="64006" rIns="64006" bIns="64006" numCol="1" spcCol="1270" anchor="ctr" anchorCtr="0">
                <a:noAutofit/>
              </a:bodyPr>
              <a:lstStyle/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kern="1200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1600" b="0" i="1" kern="1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600" kern="1200" dirty="0"/>
              </a:p>
              <a:p>
                <a:pPr marL="0" lvl="0" indent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1600" dirty="0"/>
                  <a:t>Fail</a:t>
                </a:r>
                <a:r>
                  <a:rPr lang="en-US" sz="1600" kern="1200" dirty="0"/>
                  <a:t>  </a:t>
                </a:r>
              </a:p>
            </p:txBody>
          </p:sp>
        </mc:Choice>
        <mc:Fallback xmlns=""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FC3A76F7-D46B-465E-8739-132D55B6DF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773" y="4281507"/>
                <a:ext cx="1753493" cy="1188720"/>
              </a:xfrm>
              <a:custGeom>
                <a:avLst/>
                <a:gdLst>
                  <a:gd name="connsiteX0" fmla="*/ 0 w 1474160"/>
                  <a:gd name="connsiteY0" fmla="*/ 88450 h 884496"/>
                  <a:gd name="connsiteX1" fmla="*/ 88450 w 1474160"/>
                  <a:gd name="connsiteY1" fmla="*/ 0 h 884496"/>
                  <a:gd name="connsiteX2" fmla="*/ 1385710 w 1474160"/>
                  <a:gd name="connsiteY2" fmla="*/ 0 h 884496"/>
                  <a:gd name="connsiteX3" fmla="*/ 1474160 w 1474160"/>
                  <a:gd name="connsiteY3" fmla="*/ 88450 h 884496"/>
                  <a:gd name="connsiteX4" fmla="*/ 1474160 w 1474160"/>
                  <a:gd name="connsiteY4" fmla="*/ 796046 h 884496"/>
                  <a:gd name="connsiteX5" fmla="*/ 1385710 w 1474160"/>
                  <a:gd name="connsiteY5" fmla="*/ 884496 h 884496"/>
                  <a:gd name="connsiteX6" fmla="*/ 88450 w 1474160"/>
                  <a:gd name="connsiteY6" fmla="*/ 884496 h 884496"/>
                  <a:gd name="connsiteX7" fmla="*/ 0 w 1474160"/>
                  <a:gd name="connsiteY7" fmla="*/ 796046 h 884496"/>
                  <a:gd name="connsiteX8" fmla="*/ 0 w 1474160"/>
                  <a:gd name="connsiteY8" fmla="*/ 88450 h 88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74160" h="884496">
                    <a:moveTo>
                      <a:pt x="0" y="88450"/>
                    </a:moveTo>
                    <a:cubicBezTo>
                      <a:pt x="0" y="39600"/>
                      <a:pt x="39600" y="0"/>
                      <a:pt x="88450" y="0"/>
                    </a:cubicBezTo>
                    <a:lnTo>
                      <a:pt x="1385710" y="0"/>
                    </a:lnTo>
                    <a:cubicBezTo>
                      <a:pt x="1434560" y="0"/>
                      <a:pt x="1474160" y="39600"/>
                      <a:pt x="1474160" y="88450"/>
                    </a:cubicBezTo>
                    <a:lnTo>
                      <a:pt x="1474160" y="796046"/>
                    </a:lnTo>
                    <a:cubicBezTo>
                      <a:pt x="1474160" y="844896"/>
                      <a:pt x="1434560" y="884496"/>
                      <a:pt x="1385710" y="884496"/>
                    </a:cubicBezTo>
                    <a:lnTo>
                      <a:pt x="88450" y="884496"/>
                    </a:lnTo>
                    <a:cubicBezTo>
                      <a:pt x="39600" y="884496"/>
                      <a:pt x="0" y="844896"/>
                      <a:pt x="0" y="796046"/>
                    </a:cubicBezTo>
                    <a:lnTo>
                      <a:pt x="0" y="88450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rrow: Down 19">
            <a:extLst>
              <a:ext uri="{FF2B5EF4-FFF2-40B4-BE49-F238E27FC236}">
                <a16:creationId xmlns:a16="http://schemas.microsoft.com/office/drawing/2014/main" id="{154CBB6D-7A40-48C5-85A5-43F6931E9A3D}"/>
              </a:ext>
            </a:extLst>
          </p:cNvPr>
          <p:cNvSpPr/>
          <p:nvPr/>
        </p:nvSpPr>
        <p:spPr>
          <a:xfrm>
            <a:off x="10002827" y="3170094"/>
            <a:ext cx="494036" cy="6110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/>
              <p:nvPr/>
            </p:nvSpPr>
            <p:spPr>
              <a:xfrm>
                <a:off x="4400115" y="1937646"/>
                <a:ext cx="23887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jblocki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pw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′=654321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A73B44-2C45-4A86-A237-A85D6B674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115" y="1937646"/>
                <a:ext cx="2388795" cy="369332"/>
              </a:xfrm>
              <a:prstGeom prst="rect">
                <a:avLst/>
              </a:prstGeom>
              <a:blipFill>
                <a:blip r:embed="rId8"/>
                <a:stretch>
                  <a:fillRect l="-2296" t="-10000" r="-127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6">
            <a:extLst>
              <a:ext uri="{FF2B5EF4-FFF2-40B4-BE49-F238E27FC236}">
                <a16:creationId xmlns:a16="http://schemas.microsoft.com/office/drawing/2014/main" id="{32A337A6-78AC-4037-9E7A-40A02E8A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09277" y="1788843"/>
            <a:ext cx="8227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Straight Arrow Connector 22"/>
          <p:cNvCxnSpPr>
            <a:stCxn id="4" idx="6"/>
          </p:cNvCxnSpPr>
          <p:nvPr/>
        </p:nvCxnSpPr>
        <p:spPr>
          <a:xfrm flipH="1">
            <a:off x="9517195" y="5406393"/>
            <a:ext cx="131671" cy="313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483933" y="5611144"/>
                <a:ext cx="49051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pw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pw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3933" y="5611144"/>
                <a:ext cx="4905125" cy="369332"/>
              </a:xfrm>
              <a:prstGeom prst="rect">
                <a:avLst/>
              </a:prstGeom>
              <a:blipFill>
                <a:blip r:embed="rId10"/>
                <a:stretch>
                  <a:fillRect l="-111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2300311" y="5459055"/>
            <a:ext cx="131671" cy="313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67049" y="5663806"/>
                <a:ext cx="52861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pw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′=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pw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 smtClean="0"/>
                  <a:t> and authentication succeeds 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049" y="5663806"/>
                <a:ext cx="5286151" cy="369332"/>
              </a:xfrm>
              <a:prstGeom prst="rect">
                <a:avLst/>
              </a:prstGeom>
              <a:blipFill>
                <a:blip r:embed="rId11"/>
                <a:stretch>
                  <a:fillRect l="-103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66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/>
      <p:bldP spid="2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DA537-C547-4ED9-9C2C-8BDB9ED24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B64CF-7AE7-4516-ACA3-45C31D700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DAHash Mechanism</a:t>
                </a:r>
              </a:p>
              <a:p>
                <a:pPr lvl="1"/>
                <a:r>
                  <a:rPr lang="en-US" dirty="0" err="1"/>
                  <a:t>Stackelberg</a:t>
                </a:r>
                <a:r>
                  <a:rPr lang="en-US" dirty="0"/>
                  <a:t> Game Model</a:t>
                </a:r>
              </a:p>
              <a:p>
                <a:pPr lvl="1"/>
                <a:r>
                  <a:rPr lang="en-US" dirty="0"/>
                  <a:t>Efficient greedy algorithm to compute attacker’s best response</a:t>
                </a:r>
              </a:p>
              <a:p>
                <a:pPr lvl="1"/>
                <a:r>
                  <a:rPr lang="en-US" dirty="0"/>
                  <a:t>Optimization problem to tune </a:t>
                </a:r>
                <a:r>
                  <a:rPr lang="en-US" dirty="0" err="1"/>
                  <a:t>DAHash</a:t>
                </a:r>
                <a:r>
                  <a:rPr lang="en-US" dirty="0"/>
                  <a:t> cost parameters</a:t>
                </a:r>
              </a:p>
              <a:p>
                <a:pPr lvl="2"/>
                <a:r>
                  <a:rPr lang="en-US" b="1" dirty="0"/>
                  <a:t>Inputs:</a:t>
                </a:r>
                <a:r>
                  <a:rPr lang="en-US" dirty="0"/>
                  <a:t> server workload constraint, password distribution and (an estimation of) the value of a cracked password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Experimental Evaluation</a:t>
                </a:r>
              </a:p>
              <a:p>
                <a:pPr lvl="1"/>
                <a:r>
                  <a:rPr lang="en-US" dirty="0"/>
                  <a:t>9 datasets</a:t>
                </a:r>
              </a:p>
              <a:p>
                <a:pPr lvl="1"/>
                <a:r>
                  <a:rPr lang="en-US" dirty="0"/>
                  <a:t>Empirical distribution       (when value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small)</a:t>
                </a:r>
              </a:p>
              <a:p>
                <a:pPr lvl="1"/>
                <a:r>
                  <a:rPr lang="en-US" dirty="0"/>
                  <a:t>Monte Carlo distribution (when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larger)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FB64CF-7AE7-4516-ACA3-45C31D700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75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Stackelberg Game Model (Server)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28927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server (leader) moves first</a:t>
                </a:r>
              </a:p>
              <a:p>
                <a:pPr lvl="1"/>
                <a:r>
                  <a:rPr lang="en-US" dirty="0"/>
                  <a:t>Selects hash costs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--- hash cost for each strength group </a:t>
                </a:r>
              </a:p>
              <a:p>
                <a:pPr lvl="1"/>
                <a:r>
                  <a:rPr lang="en-US" dirty="0"/>
                  <a:t>Cost to check password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𝑝𝑤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𝑔𝑒𝑡𝐻𝑎𝑟𝑑𝑛𝑒𝑠𝑠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generated by a password strength model</a:t>
                </a:r>
              </a:p>
              <a:p>
                <a:pPr lvl="1"/>
                <a:r>
                  <a:rPr lang="en-US" dirty="0"/>
                  <a:t>Amortized Workload Constraint:  </a:t>
                </a:r>
              </a:p>
              <a:p>
                <a:pPr lvl="1"/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𝑔𝑒𝑡𝐻𝑎𝑟𝑑𝑛𝑒𝑠𝑠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𝑝𝑤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(Optional) Fairness Constraint: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28927" cy="4351338"/>
              </a:xfrm>
              <a:blipFill>
                <a:blip r:embed="rId2"/>
                <a:stretch>
                  <a:fillRect l="-948" t="-2241" r="-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A4C1E9A-1243-474B-94DC-80EED1FBD34C}"/>
              </a:ext>
            </a:extLst>
          </p:cNvPr>
          <p:cNvGrpSpPr/>
          <p:nvPr/>
        </p:nvGrpSpPr>
        <p:grpSpPr>
          <a:xfrm>
            <a:off x="5944816" y="3723387"/>
            <a:ext cx="5756384" cy="756736"/>
            <a:chOff x="6058569" y="3513381"/>
            <a:chExt cx="5756384" cy="756736"/>
          </a:xfrm>
        </p:grpSpPr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H="1">
              <a:off x="6575805" y="3882713"/>
              <a:ext cx="297995" cy="3874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6058569" y="3513381"/>
                  <a:ext cx="57563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70C0"/>
                      </a:solidFill>
                    </a:rPr>
                    <a:t>Probability a random user’s password receives hash cost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>
                      <a:solidFill>
                        <a:srgbClr val="0070C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8569" y="3513381"/>
                  <a:ext cx="575638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47"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883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162" y="2870420"/>
            <a:ext cx="2512838" cy="188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8411B3-E726-4ECD-8256-2EEF3B16F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Stackelberg Game Model (Attacker)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attacker (follower) moves next</a:t>
                </a: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Knows password distribution and can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𝑔𝑒𝑡𝐻𝑎𝑟𝑑𝑛𝑒𝑠𝑠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Selects an ordering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over passwords in his dictionary and a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dirty="0">
                    <a:latin typeface="Cambria Math" panose="02040503050406030204" pitchFamily="18" charset="0"/>
                  </a:rPr>
                  <a:t>Guesses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passwords in permutation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</a:rPr>
                  <a:t> and then stops</a:t>
                </a:r>
              </a:p>
              <a:p>
                <a:pPr lvl="1"/>
                <a:r>
                  <a:rPr lang="en-US" dirty="0"/>
                  <a:t>Attacker success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</a:p>
              <a:p>
                <a:pPr lvl="1"/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⁡[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C2B0E3-8254-486E-A5E1-CA1551E5DE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683" y="4623796"/>
            <a:ext cx="2434217" cy="1828800"/>
          </a:xfrm>
          <a:prstGeom prst="rect">
            <a:avLst/>
          </a:prstGeom>
          <a:noFill/>
          <a:scene3d>
            <a:camera prst="orthographicFront">
              <a:rot lat="6000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708B2-2538-4EB8-A177-AB526DBE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Attacker’s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</p:spPr>
            <p:txBody>
              <a:bodyPr/>
              <a:lstStyle/>
              <a:p>
                <a:r>
                  <a:rPr lang="en-US" dirty="0"/>
                  <a:t>Suppose that the attacker plays action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checks top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passwords in permutation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then stop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Utility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𝐴𝐷𝑉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Rational Attacker Maximizes Utility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𝐴𝐷𝑉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EB91C9-DA2B-403A-8D87-A33FA6724D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3794"/>
              </a:xfrm>
              <a:blipFill>
                <a:blip r:embed="rId2"/>
                <a:stretch>
                  <a:fillRect l="-1043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91075A16-65BA-40F4-A1F8-33DEDD3C35CA}"/>
              </a:ext>
            </a:extLst>
          </p:cNvPr>
          <p:cNvGrpSpPr/>
          <p:nvPr/>
        </p:nvGrpSpPr>
        <p:grpSpPr>
          <a:xfrm>
            <a:off x="6305405" y="4260019"/>
            <a:ext cx="2173328" cy="1343803"/>
            <a:chOff x="6349157" y="4922915"/>
            <a:chExt cx="2173328" cy="1343803"/>
          </a:xfrm>
        </p:grpSpPr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02047F24-4CB0-4D85-A65D-919A4E5EAFFE}"/>
                </a:ext>
              </a:extLst>
            </p:cNvPr>
            <p:cNvSpPr/>
            <p:nvPr/>
          </p:nvSpPr>
          <p:spPr>
            <a:xfrm rot="16200000">
              <a:off x="7363539" y="4012180"/>
              <a:ext cx="248211" cy="2069681"/>
            </a:xfrm>
            <a:prstGeom prst="leftBrace">
              <a:avLst>
                <a:gd name="adj1" fmla="val 74679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ACE72B4-E0AF-4038-AE94-1B420B73D89C}"/>
                    </a:ext>
                  </a:extLst>
                </p:cNvPr>
                <p:cNvSpPr txBox="1"/>
                <p:nvPr/>
              </p:nvSpPr>
              <p:spPr>
                <a:xfrm>
                  <a:off x="6349157" y="5343388"/>
                  <a:ext cx="2153827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Probability that the first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dirty="0"/>
                    <a:t> guesses are wrong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ACE72B4-E0AF-4038-AE94-1B420B73D8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9157" y="5343388"/>
                  <a:ext cx="2153827" cy="923330"/>
                </a:xfrm>
                <a:prstGeom prst="rect">
                  <a:avLst/>
                </a:prstGeom>
                <a:blipFill>
                  <a:blip r:embed="rId3"/>
                  <a:stretch>
                    <a:fillRect l="-2550" t="-3974" b="-99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E45CC4-3357-459D-8ACB-8C341D770D6A}"/>
              </a:ext>
            </a:extLst>
          </p:cNvPr>
          <p:cNvGrpSpPr/>
          <p:nvPr/>
        </p:nvGrpSpPr>
        <p:grpSpPr>
          <a:xfrm>
            <a:off x="8548073" y="4260019"/>
            <a:ext cx="1512444" cy="1066805"/>
            <a:chOff x="8591825" y="4922915"/>
            <a:chExt cx="1512444" cy="1066805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62C8D07D-C001-43E6-B816-528E8711B6C1}"/>
                </a:ext>
              </a:extLst>
            </p:cNvPr>
            <p:cNvSpPr/>
            <p:nvPr/>
          </p:nvSpPr>
          <p:spPr>
            <a:xfrm rot="16200000">
              <a:off x="9035427" y="4479314"/>
              <a:ext cx="248211" cy="1135414"/>
            </a:xfrm>
            <a:prstGeom prst="leftBrace">
              <a:avLst>
                <a:gd name="adj1" fmla="val 62458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9065EE-E047-4519-80A7-A22E7610AD67}"/>
                    </a:ext>
                  </a:extLst>
                </p:cNvPr>
                <p:cNvSpPr txBox="1"/>
                <p:nvPr/>
              </p:nvSpPr>
              <p:spPr>
                <a:xfrm>
                  <a:off x="8591825" y="5343389"/>
                  <a:ext cx="151244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Cost paid for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 err="1"/>
                    <a:t>th</a:t>
                  </a:r>
                  <a:r>
                    <a:rPr lang="en-US" dirty="0"/>
                    <a:t> guess</a:t>
                  </a: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C9065EE-E047-4519-80A7-A22E7610AD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1825" y="5343389"/>
                  <a:ext cx="1512444" cy="646331"/>
                </a:xfrm>
                <a:prstGeom prst="rect">
                  <a:avLst/>
                </a:prstGeom>
                <a:blipFill>
                  <a:blip r:embed="rId4"/>
                  <a:stretch>
                    <a:fillRect l="-3213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FD2A1F-DE27-4C77-B9B0-2C8049252B3F}"/>
              </a:ext>
            </a:extLst>
          </p:cNvPr>
          <p:cNvGrpSpPr/>
          <p:nvPr/>
        </p:nvGrpSpPr>
        <p:grpSpPr>
          <a:xfrm>
            <a:off x="5832675" y="3016542"/>
            <a:ext cx="3850812" cy="707298"/>
            <a:chOff x="5876427" y="3679438"/>
            <a:chExt cx="3850812" cy="70729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C90AA2-0CC5-47CF-8CEA-8BAD11BEBC1C}"/>
                </a:ext>
              </a:extLst>
            </p:cNvPr>
            <p:cNvSpPr txBox="1"/>
            <p:nvPr/>
          </p:nvSpPr>
          <p:spPr>
            <a:xfrm>
              <a:off x="7045610" y="3679438"/>
              <a:ext cx="1512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Expected cost</a:t>
              </a:r>
            </a:p>
          </p:txBody>
        </p:sp>
        <p:sp>
          <p:nvSpPr>
            <p:cNvPr id="12" name="Left Brace 11">
              <a:extLst>
                <a:ext uri="{FF2B5EF4-FFF2-40B4-BE49-F238E27FC236}">
                  <a16:creationId xmlns:a16="http://schemas.microsoft.com/office/drawing/2014/main" id="{3F2DFCD8-7AAF-4112-AB53-2F87E265468B}"/>
                </a:ext>
              </a:extLst>
            </p:cNvPr>
            <p:cNvSpPr/>
            <p:nvPr/>
          </p:nvSpPr>
          <p:spPr>
            <a:xfrm rot="5400000">
              <a:off x="7677727" y="2337225"/>
              <a:ext cx="248211" cy="3850812"/>
            </a:xfrm>
            <a:prstGeom prst="leftBrace">
              <a:avLst>
                <a:gd name="adj1" fmla="val 62458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9DB9BFB-F99E-412D-A914-57BE910889D5}"/>
              </a:ext>
            </a:extLst>
          </p:cNvPr>
          <p:cNvGrpSpPr/>
          <p:nvPr/>
        </p:nvGrpSpPr>
        <p:grpSpPr>
          <a:xfrm>
            <a:off x="3903479" y="4260018"/>
            <a:ext cx="1512444" cy="789806"/>
            <a:chOff x="3924120" y="4922914"/>
            <a:chExt cx="1512444" cy="789806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639927CD-5848-46F1-B02C-3A3C2F3107CB}"/>
                </a:ext>
              </a:extLst>
            </p:cNvPr>
            <p:cNvSpPr/>
            <p:nvPr/>
          </p:nvSpPr>
          <p:spPr>
            <a:xfrm rot="16200000">
              <a:off x="4556237" y="4479313"/>
              <a:ext cx="248211" cy="1135414"/>
            </a:xfrm>
            <a:prstGeom prst="leftBrace">
              <a:avLst>
                <a:gd name="adj1" fmla="val 62458"/>
                <a:gd name="adj2" fmla="val 5000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B7315C-334D-4D43-AFDA-C09DD9717B8D}"/>
                </a:ext>
              </a:extLst>
            </p:cNvPr>
            <p:cNvSpPr txBox="1"/>
            <p:nvPr/>
          </p:nvSpPr>
          <p:spPr>
            <a:xfrm>
              <a:off x="3924120" y="5343388"/>
              <a:ext cx="1512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Expected gain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778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870E-95B9-4D2B-94E4-205ABFC15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Defender’s Utility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21E45-CF1B-4DE2-9478-A7BEFB88A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88680"/>
                <a:ext cx="11178309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/>
                  <a:t>Goal: </a:t>
                </a:r>
                <a:r>
                  <a:rPr lang="en-US" dirty="0"/>
                  <a:t>Minimize % of cracked passwords subject to constraint that rational attacker responds optimally. </a:t>
                </a:r>
              </a:p>
              <a:p>
                <a:r>
                  <a:rPr lang="en-US" dirty="0"/>
                  <a:t>Server utility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𝑆𝑅𝑉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where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𝐴𝐷𝑉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Task: </a:t>
                </a:r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 smtClean="0"/>
                  <a:t> maximizing utility (minimizing % cracked passwords) subject to feasibility constraints (server workload).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First Step: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 smtClean="0"/>
                  <a:t> compute attacker’s optimal response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	Challenge: </a:t>
                </a:r>
                <a:r>
                  <a:rPr lang="en-US" dirty="0" smtClean="0"/>
                  <a:t>Exponentially many orderings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to check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21E45-CF1B-4DE2-9478-A7BEFB88A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88680"/>
                <a:ext cx="11178309" cy="4351338"/>
              </a:xfrm>
              <a:blipFill>
                <a:blip r:embed="rId2"/>
                <a:stretch>
                  <a:fillRect l="-982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3">
                <a:extLst>
                  <a:ext uri="{FF2B5EF4-FFF2-40B4-BE49-F238E27FC236}">
                    <a16:creationId xmlns:a16="http://schemas.microsoft.com/office/drawing/2014/main" id="{FCFA8926-2676-4B1C-B6B7-96942F71C437}"/>
                  </a:ext>
                </a:extLst>
              </p:cNvPr>
              <p:cNvSpPr/>
              <p:nvPr/>
            </p:nvSpPr>
            <p:spPr>
              <a:xfrm>
                <a:off x="7775316" y="3426449"/>
                <a:ext cx="3172083" cy="798707"/>
              </a:xfrm>
              <a:prstGeom prst="wedgeRoundRectCallout">
                <a:avLst>
                  <a:gd name="adj1" fmla="val -137512"/>
                  <a:gd name="adj2" fmla="val -62337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Given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attacker responds with utility maximizing strategy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with Corners Rounded 3">
                <a:extLst>
                  <a:ext uri="{FF2B5EF4-FFF2-40B4-BE49-F238E27FC236}">
                    <a16:creationId xmlns:a16="http://schemas.microsoft.com/office/drawing/2014/main" id="{FCFA8926-2676-4B1C-B6B7-96942F71C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5316" y="3426449"/>
                <a:ext cx="3172083" cy="798707"/>
              </a:xfrm>
              <a:prstGeom prst="wedgeRoundRectCallout">
                <a:avLst>
                  <a:gd name="adj1" fmla="val -137512"/>
                  <a:gd name="adj2" fmla="val -62337"/>
                  <a:gd name="adj3" fmla="val 16667"/>
                </a:avLst>
              </a:prstGeom>
              <a:blipFill>
                <a:blip r:embed="rId3"/>
                <a:stretch>
                  <a:fillRect r="-710"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peech Bubble: Rectangle with Corners Rounded 3">
            <a:extLst>
              <a:ext uri="{FF2B5EF4-FFF2-40B4-BE49-F238E27FC236}">
                <a16:creationId xmlns:a16="http://schemas.microsoft.com/office/drawing/2014/main" id="{FCFA8926-2676-4B1C-B6B7-96942F71C437}"/>
              </a:ext>
            </a:extLst>
          </p:cNvPr>
          <p:cNvSpPr/>
          <p:nvPr/>
        </p:nvSpPr>
        <p:spPr>
          <a:xfrm>
            <a:off x="8696645" y="2111420"/>
            <a:ext cx="3172083" cy="659489"/>
          </a:xfrm>
          <a:prstGeom prst="wedgeRoundRectCallout">
            <a:avLst>
              <a:gd name="adj1" fmla="val -118877"/>
              <a:gd name="adj2" fmla="val 1215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% Cracked passwords when attacker responds rationally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Password Storage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98A72-17BE-493D-A14C-F3371BCE35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6096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Username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/>
                        <a:t>jblocki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3272051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524000"/>
            <a:ext cx="121920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581401"/>
            <a:ext cx="82272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1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0" y="53340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71800" y="4800600"/>
            <a:ext cx="8382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76600" y="3352800"/>
            <a:ext cx="26670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65877" y="1948934"/>
                <a:ext cx="18020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jblocki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123456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877" y="1948934"/>
                <a:ext cx="1802096" cy="369332"/>
              </a:xfrm>
              <a:prstGeom prst="rect">
                <a:avLst/>
              </a:prstGeom>
              <a:blipFill>
                <a:blip r:embed="rId6"/>
                <a:stretch>
                  <a:fillRect l="-2703" t="-10000" r="-236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096000" y="4656891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SHA1(123456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89d978034a3f6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)=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85e23cfe0021f584e3db87aa72630a9a2345c062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991600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Hash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319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/>
                        <a:t>Salt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86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2603D6E-0A10-4754-8932-751295EF8A29}"/>
              </a:ext>
            </a:extLst>
          </p:cNvPr>
          <p:cNvGrpSpPr/>
          <p:nvPr/>
        </p:nvGrpSpPr>
        <p:grpSpPr>
          <a:xfrm>
            <a:off x="7082051" y="1828800"/>
            <a:ext cx="1528550" cy="762000"/>
            <a:chOff x="7082051" y="1828800"/>
            <a:chExt cx="1528550" cy="762000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082051" y="1828800"/>
              <a:ext cx="50768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A0EF76-24E4-4C0F-A1FE-25D85E2EF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1513" y="1828800"/>
              <a:ext cx="829088" cy="629224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3669FF3-F686-4BE6-A05D-3B8AB5E9DE8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2282203" y="2084069"/>
            <a:ext cx="93268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A24E-BFDA-4CED-B9CF-A9C05630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Strategy for Attacker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5B98F-F0B4-4473-96EB-8CC394CFF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say a checking sequence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an </a:t>
                </a:r>
                <a:r>
                  <a:rPr lang="en-US" i="1" dirty="0">
                    <a:solidFill>
                      <a:srgbClr val="FF0000"/>
                    </a:solidFill>
                  </a:rPr>
                  <a:t>inversion</a:t>
                </a:r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if for some pair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</m:oMath>
                </a14:m>
                <a:endParaRPr lang="en-US" dirty="0"/>
              </a:p>
              <a:p>
                <a:endParaRPr lang="en-US" b="1" dirty="0" smtClean="0"/>
              </a:p>
              <a:p>
                <a:endParaRPr lang="en-US" b="1" dirty="0"/>
              </a:p>
              <a:p>
                <a:r>
                  <a:rPr lang="en-US" b="1" dirty="0" smtClean="0"/>
                  <a:t>Theorem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does not contain inversions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5B98F-F0B4-4473-96EB-8CC394CFF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CFA8926-2676-4B1C-B6B7-96942F71C437}"/>
              </a:ext>
            </a:extLst>
          </p:cNvPr>
          <p:cNvSpPr/>
          <p:nvPr/>
        </p:nvSpPr>
        <p:spPr>
          <a:xfrm>
            <a:off x="6431425" y="1291334"/>
            <a:ext cx="3876357" cy="798707"/>
          </a:xfrm>
          <a:prstGeom prst="wedgeRoundRectCallout">
            <a:avLst>
              <a:gd name="adj1" fmla="val -97964"/>
              <a:gd name="adj2" fmla="val 5793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``bang for buck”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probability that password is correct normalized by guessing cost for that password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with Corners Rounded 3">
                <a:extLst>
                  <a:ext uri="{FF2B5EF4-FFF2-40B4-BE49-F238E27FC236}">
                    <a16:creationId xmlns:a16="http://schemas.microsoft.com/office/drawing/2014/main" id="{FCFA8926-2676-4B1C-B6B7-96942F71C437}"/>
                  </a:ext>
                </a:extLst>
              </p:cNvPr>
              <p:cNvSpPr/>
              <p:nvPr/>
            </p:nvSpPr>
            <p:spPr>
              <a:xfrm>
                <a:off x="6574588" y="3601940"/>
                <a:ext cx="4545994" cy="798707"/>
              </a:xfrm>
              <a:prstGeom prst="wedgeRoundRectCallout">
                <a:avLst>
                  <a:gd name="adj1" fmla="val -84382"/>
                  <a:gd name="adj2" fmla="val -50772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0070C0"/>
                    </a:solidFill>
                  </a:rPr>
                  <a:t>We checked password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first even though the bang for buck ratio is higher for password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with Corners Rounded 3">
                <a:extLst>
                  <a:ext uri="{FF2B5EF4-FFF2-40B4-BE49-F238E27FC236}">
                    <a16:creationId xmlns:a16="http://schemas.microsoft.com/office/drawing/2014/main" id="{FCFA8926-2676-4B1C-B6B7-96942F71C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588" y="3601940"/>
                <a:ext cx="4545994" cy="798707"/>
              </a:xfrm>
              <a:prstGeom prst="wedgeRoundRectCallout">
                <a:avLst>
                  <a:gd name="adj1" fmla="val -84382"/>
                  <a:gd name="adj2" fmla="val -50772"/>
                  <a:gd name="adj3" fmla="val 16667"/>
                </a:avLst>
              </a:prstGeom>
              <a:blipFill>
                <a:blip r:embed="rId4"/>
                <a:stretch>
                  <a:fillRect t="-11111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peech Bubble: Rectangle with Corners Rounded 3">
                <a:extLst>
                  <a:ext uri="{FF2B5EF4-FFF2-40B4-BE49-F238E27FC236}">
                    <a16:creationId xmlns:a16="http://schemas.microsoft.com/office/drawing/2014/main" id="{FCFA8926-2676-4B1C-B6B7-96942F71C437}"/>
                  </a:ext>
                </a:extLst>
              </p:cNvPr>
              <p:cNvSpPr/>
              <p:nvPr/>
            </p:nvSpPr>
            <p:spPr>
              <a:xfrm>
                <a:off x="5761788" y="5113839"/>
                <a:ext cx="4545994" cy="798707"/>
              </a:xfrm>
              <a:prstGeom prst="wedgeRoundRectCallout">
                <a:avLst>
                  <a:gd name="adj1" fmla="val -84382"/>
                  <a:gd name="adj2" fmla="val -50772"/>
                  <a:gd name="adj3" fmla="val 16667"/>
                </a:avLst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0070C0"/>
                    </a:solidFill>
                  </a:rPr>
                  <a:t>Intuition: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swapping the order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will increase attacker’s utility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Speech Bubble: Rectangle with Corners Rounded 3">
                <a:extLst>
                  <a:ext uri="{FF2B5EF4-FFF2-40B4-BE49-F238E27FC236}">
                    <a16:creationId xmlns:a16="http://schemas.microsoft.com/office/drawing/2014/main" id="{FCFA8926-2676-4B1C-B6B7-96942F71C4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788" y="5113839"/>
                <a:ext cx="4545994" cy="798707"/>
              </a:xfrm>
              <a:prstGeom prst="wedgeRoundRectCallout">
                <a:avLst>
                  <a:gd name="adj1" fmla="val -84382"/>
                  <a:gd name="adj2" fmla="val -50772"/>
                  <a:gd name="adj3" fmla="val 16667"/>
                </a:avLst>
              </a:prstGeom>
              <a:blipFill>
                <a:blip r:embed="rId5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2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5A24E-BFDA-4CED-B9CF-A9C05630C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Strategy for Attacker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5B98F-F0B4-4473-96EB-8CC394CFFD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⁡[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We say a checking sequence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an </a:t>
                </a:r>
                <a:r>
                  <a:rPr lang="en-US" i="1" dirty="0">
                    <a:solidFill>
                      <a:srgbClr val="FF0000"/>
                    </a:solidFill>
                  </a:rPr>
                  <a:t>inversion</a:t>
                </a:r>
                <a:r>
                  <a:rPr lang="en-US" dirty="0"/>
                  <a:t> with respect 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 if for some pair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/>
                  <a:t>Theorem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does not contain inversions</a:t>
                </a:r>
              </a:p>
              <a:p>
                <a:r>
                  <a:rPr lang="en-US" dirty="0"/>
                  <a:t>Greedy Algorithm --- </a:t>
                </a:r>
                <a:r>
                  <a:rPr lang="en-US" smtClean="0"/>
                  <a:t>sort passwords by  </a:t>
                </a:r>
                <a:r>
                  <a:rPr lang="en-US" dirty="0"/>
                  <a:t>“</a:t>
                </a:r>
                <a:r>
                  <a:rPr lang="en-US"/>
                  <a:t>bang-for-buck</a:t>
                </a:r>
                <a:r>
                  <a:rPr lang="en-US" smtClean="0"/>
                  <a:t>” ratio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descending order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 smtClean="0"/>
                  <a:t>Loop over all possible values of B to 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Tricks to improve efficiency given compact representation of distribution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25B98F-F0B4-4473-96EB-8CC394CFFD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FCFA8926-2676-4B1C-B6B7-96942F71C437}"/>
              </a:ext>
            </a:extLst>
          </p:cNvPr>
          <p:cNvSpPr/>
          <p:nvPr/>
        </p:nvSpPr>
        <p:spPr>
          <a:xfrm>
            <a:off x="6431425" y="1291334"/>
            <a:ext cx="3876357" cy="798707"/>
          </a:xfrm>
          <a:prstGeom prst="wedgeRoundRectCallout">
            <a:avLst>
              <a:gd name="adj1" fmla="val -97964"/>
              <a:gd name="adj2" fmla="val 5793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``bang for buck”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probability that password is correct normalized by guessing cost for that password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2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26A6C-9DF0-43F2-BB39-84752B522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Hash Costs (Server)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0058D4-6651-476F-AC37-12E3563CC2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2859" y="1594004"/>
                <a:ext cx="10515600" cy="1107283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sz="4000" b="1" dirty="0"/>
                  <a:t>Inputs: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4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sz="4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4000" dirty="0"/>
                  <a:t> (also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𝑔𝑒𝑡𝐻𝑎𝑟𝑑𝑛𝑒𝑠𝑠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sz="4000" dirty="0"/>
                  <a:t> and password distribution)  </a:t>
                </a:r>
              </a:p>
              <a:p>
                <a:r>
                  <a:rPr lang="en-US" sz="4000" b="1" dirty="0"/>
                  <a:t>Variables: </a:t>
                </a:r>
                <a:r>
                  <a:rPr lang="en-US" sz="4000" dirty="0"/>
                  <a:t>Cost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sz="4000" b="1" dirty="0"/>
              </a:p>
              <a:p>
                <a:r>
                  <a:rPr lang="en-US" sz="4000" b="1" dirty="0"/>
                  <a:t>Outputs: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𝑆𝑅𝑉</m:t>
                        </m:r>
                      </m:sub>
                    </m:sSub>
                    <m:d>
                      <m:d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0058D4-6651-476F-AC37-12E3563CC2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2859" y="1594004"/>
                <a:ext cx="10515600" cy="1107283"/>
              </a:xfrm>
              <a:blipFill>
                <a:blip r:embed="rId2"/>
                <a:stretch>
                  <a:fillRect l="-696" t="-10989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75AA8-1028-45BD-A87D-9859D7D52C41}"/>
                  </a:ext>
                </a:extLst>
              </p:cNvPr>
              <p:cNvSpPr txBox="1"/>
              <p:nvPr/>
            </p:nvSpPr>
            <p:spPr>
              <a:xfrm>
                <a:off x="742859" y="2932909"/>
                <a:ext cx="2256026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             </a:t>
                </a:r>
                <a:r>
                  <a:rPr lang="en-US" dirty="0" err="1"/>
                  <a:t>s.t.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175AA8-1028-45BD-A87D-9859D7D52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859" y="2932909"/>
                <a:ext cx="2256026" cy="738664"/>
              </a:xfrm>
              <a:prstGeom prst="rect">
                <a:avLst/>
              </a:prstGeom>
              <a:blipFill>
                <a:blip r:embed="rId3"/>
                <a:stretch>
                  <a:fillRect b="-12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C2B25-E94A-4264-A653-F6BE227A2A9C}"/>
                  </a:ext>
                </a:extLst>
              </p:cNvPr>
              <p:cNvSpPr txBox="1"/>
              <p:nvPr/>
            </p:nvSpPr>
            <p:spPr>
              <a:xfrm>
                <a:off x="838200" y="3631034"/>
                <a:ext cx="5795353" cy="144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𝐴𝐷𝑉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𝐴𝐷𝑉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    ∀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num>
                        <m:den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</a:rPr>
                                        <m:t>Pr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𝑔𝑒𝑡𝐻𝑎𝑟𝑑𝑛𝑒𝑠𝑠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400" i="1">
                                                  <a:latin typeface="Cambria Math" panose="02040503050406030204" pitchFamily="18" charset="0"/>
                                                </a:rPr>
                                                <m:t>𝑝𝑤</m:t>
                                              </m:r>
                                            </m:e>
                                          </m:d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e>
                                  </m:func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𝐶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</m:nary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  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5C2B25-E94A-4264-A653-F6BE227A2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31034"/>
                <a:ext cx="5795353" cy="1441613"/>
              </a:xfrm>
              <a:prstGeom prst="rect">
                <a:avLst/>
              </a:prstGeom>
              <a:blipFill>
                <a:blip r:embed="rId4"/>
                <a:stretch>
                  <a:fillRect r="-20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1423AA8-DA88-48EC-985E-A05FE6D98C71}"/>
              </a:ext>
            </a:extLst>
          </p:cNvPr>
          <p:cNvSpPr txBox="1">
            <a:spLocks/>
          </p:cNvSpPr>
          <p:nvPr/>
        </p:nvSpPr>
        <p:spPr>
          <a:xfrm>
            <a:off x="3453918" y="3046554"/>
            <a:ext cx="2504850" cy="382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i="1" dirty="0">
              <a:latin typeface="Cambria Math" panose="02040503050406030204" pitchFamily="18" charset="0"/>
            </a:endParaRPr>
          </a:p>
          <a:p>
            <a:endParaRPr lang="en-US" i="1" dirty="0">
              <a:latin typeface="Cambria Math" panose="02040503050406030204" pitchFamily="18" charset="0"/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95D02FE-7EDD-4251-9778-2237BDD3164F}"/>
              </a:ext>
            </a:extLst>
          </p:cNvPr>
          <p:cNvGrpSpPr/>
          <p:nvPr/>
        </p:nvGrpSpPr>
        <p:grpSpPr>
          <a:xfrm>
            <a:off x="8004251" y="3631034"/>
            <a:ext cx="3137561" cy="646331"/>
            <a:chOff x="8004251" y="3631034"/>
            <a:chExt cx="3137561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51F219A-99B2-4245-B1D5-06F64FFBD308}"/>
                </a:ext>
              </a:extLst>
            </p:cNvPr>
            <p:cNvSpPr txBox="1"/>
            <p:nvPr/>
          </p:nvSpPr>
          <p:spPr>
            <a:xfrm>
              <a:off x="8844979" y="3631034"/>
              <a:ext cx="2296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Attacker responds optimally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E2C999E-F3A4-44DC-A716-43DED2F56AC4}"/>
                </a:ext>
              </a:extLst>
            </p:cNvPr>
            <p:cNvCxnSpPr>
              <a:cxnSpLocks/>
              <a:stCxn id="12" idx="1"/>
            </p:cNvCxnSpPr>
            <p:nvPr/>
          </p:nvCxnSpPr>
          <p:spPr>
            <a:xfrm flipH="1" flipV="1">
              <a:off x="8004251" y="3930620"/>
              <a:ext cx="840728" cy="2358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68ED01B-343A-493E-9BE3-CEC370211665}"/>
              </a:ext>
            </a:extLst>
          </p:cNvPr>
          <p:cNvGrpSpPr/>
          <p:nvPr/>
        </p:nvGrpSpPr>
        <p:grpSpPr>
          <a:xfrm>
            <a:off x="2806038" y="2757882"/>
            <a:ext cx="4176653" cy="369332"/>
            <a:chOff x="2806038" y="2757882"/>
            <a:chExt cx="3555761" cy="3693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F17860-FB98-472F-9CB2-716BB3A0C895}"/>
                </a:ext>
              </a:extLst>
            </p:cNvPr>
            <p:cNvSpPr txBox="1"/>
            <p:nvPr/>
          </p:nvSpPr>
          <p:spPr>
            <a:xfrm>
              <a:off x="3172233" y="2757882"/>
              <a:ext cx="3189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Goal: Minimize attacker’s success rate 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E017BB1-FACB-42A3-AEC5-FDDE0D627C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06038" y="2950056"/>
              <a:ext cx="331523" cy="12724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281B80-8153-4923-8C2E-4E563BC6CD00}"/>
              </a:ext>
            </a:extLst>
          </p:cNvPr>
          <p:cNvGrpSpPr/>
          <p:nvPr/>
        </p:nvGrpSpPr>
        <p:grpSpPr>
          <a:xfrm>
            <a:off x="7232386" y="4647733"/>
            <a:ext cx="2952479" cy="589862"/>
            <a:chOff x="7149258" y="4624005"/>
            <a:chExt cx="2952479" cy="5898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5885A11-514F-4114-A630-F89D06983B23}"/>
                </a:ext>
              </a:extLst>
            </p:cNvPr>
            <p:cNvSpPr txBox="1"/>
            <p:nvPr/>
          </p:nvSpPr>
          <p:spPr>
            <a:xfrm>
              <a:off x="7419208" y="4844535"/>
              <a:ext cx="2682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Server workload constraint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BEA785E-7FA7-4304-A663-1F06E0245E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49258" y="4624005"/>
              <a:ext cx="379826" cy="22053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7D1C36-8B7F-4F43-BF97-2E4B9CDA9569}"/>
              </a:ext>
            </a:extLst>
          </p:cNvPr>
          <p:cNvGrpSpPr/>
          <p:nvPr/>
        </p:nvGrpSpPr>
        <p:grpSpPr>
          <a:xfrm>
            <a:off x="3365078" y="5073374"/>
            <a:ext cx="2682529" cy="929747"/>
            <a:chOff x="3365078" y="5072647"/>
            <a:chExt cx="2682529" cy="9297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5447241-74CE-4775-9ACA-255D354C4A89}"/>
                </a:ext>
              </a:extLst>
            </p:cNvPr>
            <p:cNvSpPr txBox="1"/>
            <p:nvPr/>
          </p:nvSpPr>
          <p:spPr>
            <a:xfrm>
              <a:off x="3365078" y="5356063"/>
              <a:ext cx="26825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70C0"/>
                  </a:solidFill>
                </a:rPr>
                <a:t>Minimum protection level (optional)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0C08C7E-288D-448F-8158-3B94394D45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8092" y="5072647"/>
              <a:ext cx="1" cy="28568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64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Password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3723" y="1825625"/>
                <a:ext cx="10726616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We rely on 9 large password datasets: </a:t>
                </a:r>
                <a:r>
                  <a:rPr lang="en-US" dirty="0" err="1"/>
                  <a:t>Bfield</a:t>
                </a:r>
                <a:r>
                  <a:rPr lang="en-US" dirty="0"/>
                  <a:t>, </a:t>
                </a:r>
                <a:r>
                  <a:rPr lang="en-US" dirty="0" err="1"/>
                  <a:t>Brazzers</a:t>
                </a:r>
                <a:r>
                  <a:rPr lang="en-US" dirty="0"/>
                  <a:t>, </a:t>
                </a:r>
                <a:r>
                  <a:rPr lang="en-US" dirty="0" err="1"/>
                  <a:t>Clixsense</a:t>
                </a:r>
                <a:r>
                  <a:rPr lang="en-US" dirty="0"/>
                  <a:t>, CSDN, LinkedIn, </a:t>
                </a:r>
                <a:r>
                  <a:rPr lang="en-US" dirty="0" err="1"/>
                  <a:t>Neopets</a:t>
                </a:r>
                <a:r>
                  <a:rPr lang="en-US" dirty="0"/>
                  <a:t>, </a:t>
                </a:r>
                <a:r>
                  <a:rPr lang="en-US" dirty="0" err="1"/>
                  <a:t>RockYou</a:t>
                </a:r>
                <a:r>
                  <a:rPr lang="en-US" dirty="0"/>
                  <a:t>, 000webhost, and Yahoo</a:t>
                </a:r>
                <a:r>
                  <a:rPr lang="en-US" dirty="0" smtClean="0"/>
                  <a:t>!</a:t>
                </a:r>
              </a:p>
              <a:p>
                <a:pPr lvl="1"/>
                <a:r>
                  <a:rPr lang="en-US" dirty="0" smtClean="0"/>
                  <a:t>Can view datasets as N independent samples from (unknown) distribution</a:t>
                </a:r>
              </a:p>
              <a:p>
                <a:pPr lvl="1"/>
                <a:r>
                  <a:rPr lang="en-US" dirty="0" smtClean="0"/>
                  <a:t>E.g., Yahoo! frequency corpus based on N=70 million user passwords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Empirical </a:t>
                </a:r>
                <a:r>
                  <a:rPr lang="en-US" dirty="0"/>
                  <a:t>distribution</a:t>
                </a:r>
                <a:r>
                  <a:rPr lang="en-US" dirty="0" smtClean="0"/>
                  <a:t>: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≔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Advantages: Simple + accurate for small to moderate values v.</a:t>
                </a:r>
              </a:p>
              <a:p>
                <a:pPr lvl="1"/>
                <a:r>
                  <a:rPr lang="en-US" dirty="0" smtClean="0"/>
                  <a:t>For moderately large guessing budgets B we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lvl="1"/>
                <a:endParaRPr lang="en-US" dirty="0"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ea typeface="Cambria Math" panose="02040503050406030204" pitchFamily="18" charset="0"/>
                  </a:rPr>
                  <a:t>Disadvantage: Inaccurate results for larger values of v</a:t>
                </a:r>
              </a:p>
              <a:p>
                <a:pPr lvl="1"/>
                <a:r>
                  <a:rPr lang="en-US" dirty="0" smtClean="0">
                    <a:ea typeface="Cambria Math" panose="02040503050406030204" pitchFamily="18" charset="0"/>
                  </a:rPr>
                  <a:t>Good-Turing Frequency Estimation: Highlight regions where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acc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could be large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3723" y="1825625"/>
                <a:ext cx="10726616" cy="4351338"/>
              </a:xfrm>
              <a:blipFill>
                <a:blip r:embed="rId2"/>
                <a:stretch>
                  <a:fillRect l="-795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>
            <a:off x="7372351" y="3236441"/>
            <a:ext cx="545121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68762" y="2917363"/>
            <a:ext cx="409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of </a:t>
            </a:r>
            <a:r>
              <a:rPr lang="en-US" dirty="0" err="1" smtClean="0"/>
              <a:t>ith</a:t>
            </a:r>
            <a:r>
              <a:rPr lang="en-US" dirty="0"/>
              <a:t> </a:t>
            </a:r>
            <a:r>
              <a:rPr lang="en-US" dirty="0" smtClean="0"/>
              <a:t>most common password in dataset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981092" y="4941277"/>
            <a:ext cx="987670" cy="123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68762" y="4870938"/>
            <a:ext cx="409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Probability mass of top B passwords in real distribution (unknown)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8144607" y="4741924"/>
            <a:ext cx="48064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59312" y="4557258"/>
            <a:ext cx="4097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Empirical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Password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1825625"/>
            <a:ext cx="10726616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rely on 9 large password datasets: </a:t>
            </a:r>
            <a:r>
              <a:rPr lang="en-US" dirty="0" err="1"/>
              <a:t>Bfield</a:t>
            </a:r>
            <a:r>
              <a:rPr lang="en-US" dirty="0"/>
              <a:t>, </a:t>
            </a:r>
            <a:r>
              <a:rPr lang="en-US" dirty="0" err="1"/>
              <a:t>Brazzers</a:t>
            </a:r>
            <a:r>
              <a:rPr lang="en-US" dirty="0"/>
              <a:t>, </a:t>
            </a:r>
            <a:r>
              <a:rPr lang="en-US" dirty="0" err="1"/>
              <a:t>Clixsense</a:t>
            </a:r>
            <a:r>
              <a:rPr lang="en-US" dirty="0"/>
              <a:t>, CSDN, LinkedIn, </a:t>
            </a:r>
            <a:r>
              <a:rPr lang="en-US" dirty="0" err="1"/>
              <a:t>Neopets</a:t>
            </a:r>
            <a:r>
              <a:rPr lang="en-US" dirty="0"/>
              <a:t>, </a:t>
            </a:r>
            <a:r>
              <a:rPr lang="en-US" dirty="0" err="1"/>
              <a:t>RockYou</a:t>
            </a:r>
            <a:r>
              <a:rPr lang="en-US" dirty="0"/>
              <a:t>, 000webhost, and Yahoo</a:t>
            </a:r>
            <a:r>
              <a:rPr lang="en-US" dirty="0" smtClean="0"/>
              <a:t>!</a:t>
            </a:r>
          </a:p>
          <a:p>
            <a:pPr lvl="1"/>
            <a:endParaRPr lang="en-US" dirty="0"/>
          </a:p>
          <a:p>
            <a:r>
              <a:rPr lang="en-US" dirty="0" smtClean="0"/>
              <a:t>Monte Carlo Distribution:</a:t>
            </a:r>
            <a:endParaRPr lang="en-US" i="1" dirty="0" smtClean="0">
              <a:latin typeface="Cambria Math" panose="02040503050406030204" pitchFamily="18" charset="0"/>
            </a:endParaRPr>
          </a:p>
          <a:p>
            <a:pPr lvl="1"/>
            <a:r>
              <a:rPr lang="en-US" dirty="0" smtClean="0"/>
              <a:t>Subsample passwords from each dataset, </a:t>
            </a:r>
          </a:p>
          <a:p>
            <a:pPr lvl="1"/>
            <a:r>
              <a:rPr lang="en-US" dirty="0" smtClean="0"/>
              <a:t>Extract guessing numbers from password guessing service</a:t>
            </a:r>
          </a:p>
          <a:p>
            <a:pPr lvl="1"/>
            <a:r>
              <a:rPr lang="en-US" dirty="0" smtClean="0"/>
              <a:t>Fit distribution to guessing curve</a:t>
            </a:r>
          </a:p>
          <a:p>
            <a:r>
              <a:rPr lang="en-US" b="1" dirty="0" smtClean="0"/>
              <a:t>Advantages: </a:t>
            </a:r>
          </a:p>
          <a:p>
            <a:pPr lvl="1"/>
            <a:r>
              <a:rPr lang="en-US" dirty="0" smtClean="0"/>
              <a:t>Evaluate </a:t>
            </a:r>
            <a:r>
              <a:rPr lang="en-US" dirty="0" err="1" smtClean="0"/>
              <a:t>DAHash</a:t>
            </a:r>
            <a:r>
              <a:rPr lang="en-US" dirty="0" smtClean="0"/>
              <a:t> for larger values v.</a:t>
            </a:r>
          </a:p>
          <a:p>
            <a:pPr lvl="1"/>
            <a:endParaRPr lang="en-US" dirty="0">
              <a:ea typeface="Cambria Math" panose="02040503050406030204" pitchFamily="18" charset="0"/>
            </a:endParaRPr>
          </a:p>
          <a:p>
            <a:r>
              <a:rPr lang="en-US" b="1" dirty="0" smtClean="0">
                <a:ea typeface="Cambria Math" panose="02040503050406030204" pitchFamily="18" charset="0"/>
              </a:rPr>
              <a:t>Disadvantage: </a:t>
            </a:r>
          </a:p>
          <a:p>
            <a:pPr lvl="1"/>
            <a:r>
              <a:rPr lang="en-US" dirty="0" smtClean="0">
                <a:ea typeface="Cambria Math" panose="02040503050406030204" pitchFamily="18" charset="0"/>
              </a:rPr>
              <a:t>If attacker develops more sophisticated model then we optimized </a:t>
            </a:r>
            <a:r>
              <a:rPr lang="en-US" dirty="0" err="1" smtClean="0">
                <a:ea typeface="Cambria Math" panose="02040503050406030204" pitchFamily="18" charset="0"/>
              </a:rPr>
              <a:t>DAHash</a:t>
            </a:r>
            <a:r>
              <a:rPr lang="en-US" dirty="0" smtClean="0">
                <a:ea typeface="Cambria Math" panose="02040503050406030204" pitchFamily="18" charset="0"/>
              </a:rPr>
              <a:t> parameters with respect to the wrong distribution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337182" y="3078945"/>
            <a:ext cx="545121" cy="323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01608" y="2722248"/>
            <a:ext cx="4097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dirty="0"/>
              <a:t>Neural Network, Markov Models, PCFGs, JTR, </a:t>
            </a:r>
            <a:r>
              <a:rPr lang="en-US" dirty="0" err="1"/>
              <a:t>HashCat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14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0C30C-B629-42C5-AB12-B18FC1818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2D95A-9466-4F1A-8145-70509506B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Fixing a password distribution D and </a:t>
            </a:r>
            <a:r>
              <a:rPr lang="en-US" dirty="0" err="1" smtClean="0"/>
              <a:t>DAHash</a:t>
            </a:r>
            <a:r>
              <a:rPr lang="en-US" dirty="0" smtClean="0"/>
              <a:t> parameters </a:t>
            </a:r>
            <a:r>
              <a:rPr lang="en-US" dirty="0" smtClean="0"/>
              <a:t>v and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max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Optimize </a:t>
            </a:r>
            <a:r>
              <a:rPr lang="en-US" dirty="0" err="1" smtClean="0"/>
              <a:t>DAHash</a:t>
            </a:r>
            <a:r>
              <a:rPr lang="en-US" dirty="0" smtClean="0"/>
              <a:t> parameters</a:t>
            </a:r>
          </a:p>
          <a:p>
            <a:pPr lvl="1"/>
            <a:r>
              <a:rPr lang="en-US" dirty="0" smtClean="0"/>
              <a:t>Defender uses </a:t>
            </a:r>
            <a:r>
              <a:rPr lang="en-US" dirty="0" err="1" smtClean="0"/>
              <a:t>blackbox</a:t>
            </a:r>
            <a:r>
              <a:rPr lang="en-US" dirty="0" smtClean="0"/>
              <a:t> optimization algorithm (BITEOPT) to solve optimization parameter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the attacker’s best response and % cracked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Steps (1-3) for different value to cost ratios v/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max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Plot % cracked vs. v/</a:t>
            </a:r>
            <a:r>
              <a:rPr lang="en-US" dirty="0" err="1" smtClean="0"/>
              <a:t>C</a:t>
            </a:r>
            <a:r>
              <a:rPr lang="en-US" baseline="-25000" dirty="0" err="1" smtClean="0"/>
              <a:t>max</a:t>
            </a:r>
            <a:endParaRPr lang="en-US" dirty="0"/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45668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8A58-A5F2-43C6-B4B2-323E81C5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Results (empirical distribution)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9E597002-B7B0-43CD-B696-0CCD7B11C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anchor="ctr">
            <a:normAutofit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07D926-FBEA-4659-BAB1-BEF58F91A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3939" b="1"/>
          <a:stretch/>
        </p:blipFill>
        <p:spPr>
          <a:xfrm>
            <a:off x="2941062" y="1540882"/>
            <a:ext cx="5425410" cy="525929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45F9FF3-C5E9-4093-A118-89281C20893E}"/>
              </a:ext>
            </a:extLst>
          </p:cNvPr>
          <p:cNvGrpSpPr/>
          <p:nvPr/>
        </p:nvGrpSpPr>
        <p:grpSpPr>
          <a:xfrm>
            <a:off x="3803974" y="4557827"/>
            <a:ext cx="1203158" cy="660421"/>
            <a:chOff x="1863194" y="5344288"/>
            <a:chExt cx="1203158" cy="6604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BD3429-9E89-4F05-BF45-6B5E20C3CF8A}"/>
                </a:ext>
              </a:extLst>
            </p:cNvPr>
            <p:cNvSpPr txBox="1"/>
            <p:nvPr/>
          </p:nvSpPr>
          <p:spPr>
            <a:xfrm>
              <a:off x="1863194" y="5344288"/>
              <a:ext cx="12031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Constant cost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F997DF6-7EC4-4AEF-B4CC-D532F819A69B}"/>
                </a:ext>
              </a:extLst>
            </p:cNvPr>
            <p:cNvCxnSpPr>
              <a:cxnSpLocks/>
            </p:cNvCxnSpPr>
            <p:nvPr/>
          </p:nvCxnSpPr>
          <p:spPr>
            <a:xfrm>
              <a:off x="2491565" y="5603841"/>
              <a:ext cx="183755" cy="40086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A75EF0A-15BF-4928-9CE2-8E452F6F3215}"/>
              </a:ext>
            </a:extLst>
          </p:cNvPr>
          <p:cNvGrpSpPr/>
          <p:nvPr/>
        </p:nvGrpSpPr>
        <p:grpSpPr>
          <a:xfrm>
            <a:off x="4797353" y="4316877"/>
            <a:ext cx="1298647" cy="592007"/>
            <a:chOff x="4797353" y="4316877"/>
            <a:chExt cx="1298647" cy="59200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848D1F9-896F-4408-9BAC-FAE943DA5D11}"/>
                </a:ext>
              </a:extLst>
            </p:cNvPr>
            <p:cNvSpPr txBox="1"/>
            <p:nvPr/>
          </p:nvSpPr>
          <p:spPr>
            <a:xfrm>
              <a:off x="4797353" y="4316877"/>
              <a:ext cx="12986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3 strength groups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6ACE8504-CCFD-463F-8ED4-B1362D9460AE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5446677" y="4593876"/>
              <a:ext cx="132365" cy="31500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C9BEA1-B4EB-4A15-BF99-A81CA3C73E80}"/>
              </a:ext>
            </a:extLst>
          </p:cNvPr>
          <p:cNvGrpSpPr/>
          <p:nvPr/>
        </p:nvGrpSpPr>
        <p:grpSpPr>
          <a:xfrm>
            <a:off x="5158802" y="3929272"/>
            <a:ext cx="1298647" cy="722738"/>
            <a:chOff x="5158802" y="3929272"/>
            <a:chExt cx="1298647" cy="72273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91AB08-4C15-4F35-943F-0A1017D25004}"/>
                </a:ext>
              </a:extLst>
            </p:cNvPr>
            <p:cNvSpPr txBox="1"/>
            <p:nvPr/>
          </p:nvSpPr>
          <p:spPr>
            <a:xfrm>
              <a:off x="5158802" y="3929272"/>
              <a:ext cx="1298647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5 strength groups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BE8751F-E420-432D-8E0A-94994C0EF8B9}"/>
                </a:ext>
              </a:extLst>
            </p:cNvPr>
            <p:cNvCxnSpPr>
              <a:cxnSpLocks/>
            </p:cNvCxnSpPr>
            <p:nvPr/>
          </p:nvCxnSpPr>
          <p:spPr>
            <a:xfrm>
              <a:off x="6155337" y="4170530"/>
              <a:ext cx="0" cy="481480"/>
            </a:xfrm>
            <a:prstGeom prst="straightConnector1">
              <a:avLst/>
            </a:prstGeom>
            <a:ln>
              <a:solidFill>
                <a:srgbClr val="0070C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C505116-C7DF-4374-8D0E-070D05ADF6AB}"/>
              </a:ext>
            </a:extLst>
          </p:cNvPr>
          <p:cNvGrpSpPr/>
          <p:nvPr/>
        </p:nvGrpSpPr>
        <p:grpSpPr>
          <a:xfrm>
            <a:off x="5537200" y="3476493"/>
            <a:ext cx="1377950" cy="729778"/>
            <a:chOff x="5537200" y="3476493"/>
            <a:chExt cx="1377950" cy="72977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4F85E0-BEB9-4D12-8B32-88B68F0105EB}"/>
                </a:ext>
              </a:extLst>
            </p:cNvPr>
            <p:cNvCxnSpPr/>
            <p:nvPr/>
          </p:nvCxnSpPr>
          <p:spPr>
            <a:xfrm>
              <a:off x="6759560" y="3807094"/>
              <a:ext cx="0" cy="399177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79EFBA-0283-4328-8F72-EF12E0DC4C3A}"/>
                </a:ext>
              </a:extLst>
            </p:cNvPr>
            <p:cNvSpPr txBox="1"/>
            <p:nvPr/>
          </p:nvSpPr>
          <p:spPr>
            <a:xfrm>
              <a:off x="5537200" y="3476493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13% improvement</a:t>
              </a:r>
            </a:p>
          </p:txBody>
        </p:sp>
      </p:grpSp>
      <p:pic>
        <p:nvPicPr>
          <p:cNvPr id="41" name="Content Placeholder 4">
            <a:extLst>
              <a:ext uri="{FF2B5EF4-FFF2-40B4-BE49-F238E27FC236}">
                <a16:creationId xmlns:a16="http://schemas.microsoft.com/office/drawing/2014/main" id="{744676D4-2957-4A90-9402-6AB3AB7EB9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" r="3939" b="1"/>
          <a:stretch/>
        </p:blipFill>
        <p:spPr>
          <a:xfrm>
            <a:off x="2733971" y="1540882"/>
            <a:ext cx="5425410" cy="525929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C54F3F9F-0525-4152-AB01-A68F010F5A90}"/>
              </a:ext>
            </a:extLst>
          </p:cNvPr>
          <p:cNvGrpSpPr/>
          <p:nvPr/>
        </p:nvGrpSpPr>
        <p:grpSpPr>
          <a:xfrm>
            <a:off x="3641705" y="4557826"/>
            <a:ext cx="1538543" cy="660422"/>
            <a:chOff x="1910704" y="5344287"/>
            <a:chExt cx="1538543" cy="66042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492621-A1B9-4F96-9FC0-22BCF457BF1B}"/>
                </a:ext>
              </a:extLst>
            </p:cNvPr>
            <p:cNvSpPr txBox="1"/>
            <p:nvPr/>
          </p:nvSpPr>
          <p:spPr>
            <a:xfrm>
              <a:off x="1910704" y="5344287"/>
              <a:ext cx="1538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Baseline: No </a:t>
              </a:r>
              <a:r>
                <a:rPr lang="en-US" sz="1200" dirty="0" err="1" smtClean="0"/>
                <a:t>DAHash</a:t>
              </a:r>
              <a:endParaRPr lang="en-US" sz="1200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BB066D0C-363F-4621-88F4-4BA9A0B8F158}"/>
                </a:ext>
              </a:extLst>
            </p:cNvPr>
            <p:cNvCxnSpPr>
              <a:cxnSpLocks/>
            </p:cNvCxnSpPr>
            <p:nvPr/>
          </p:nvCxnSpPr>
          <p:spPr>
            <a:xfrm>
              <a:off x="2528228" y="5603841"/>
              <a:ext cx="147092" cy="400868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8B96113-8614-4D18-B3FA-B3C9D7DA2C26}"/>
              </a:ext>
            </a:extLst>
          </p:cNvPr>
          <p:cNvGrpSpPr/>
          <p:nvPr/>
        </p:nvGrpSpPr>
        <p:grpSpPr>
          <a:xfrm>
            <a:off x="4590262" y="4316877"/>
            <a:ext cx="1298647" cy="592007"/>
            <a:chOff x="4797353" y="4316877"/>
            <a:chExt cx="1298647" cy="59200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54655CF-9154-4803-9972-17543D4CBE5A}"/>
                </a:ext>
              </a:extLst>
            </p:cNvPr>
            <p:cNvSpPr txBox="1"/>
            <p:nvPr/>
          </p:nvSpPr>
          <p:spPr>
            <a:xfrm>
              <a:off x="4797353" y="4316877"/>
              <a:ext cx="12986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3 strength groups</a:t>
              </a: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47969A5-2F6D-443E-976D-98EE645F64AE}"/>
                </a:ext>
              </a:extLst>
            </p:cNvPr>
            <p:cNvCxnSpPr>
              <a:cxnSpLocks/>
              <a:stCxn id="46" idx="2"/>
            </p:cNvCxnSpPr>
            <p:nvPr/>
          </p:nvCxnSpPr>
          <p:spPr>
            <a:xfrm>
              <a:off x="5446677" y="4593876"/>
              <a:ext cx="132365" cy="31500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ot"/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DEF9384-020A-47A9-B47D-0931B4CB7658}"/>
              </a:ext>
            </a:extLst>
          </p:cNvPr>
          <p:cNvGrpSpPr/>
          <p:nvPr/>
        </p:nvGrpSpPr>
        <p:grpSpPr>
          <a:xfrm>
            <a:off x="4951711" y="3929272"/>
            <a:ext cx="1298647" cy="795128"/>
            <a:chOff x="5158802" y="3929272"/>
            <a:chExt cx="1298647" cy="795128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398BA55-247A-4933-9C52-53216A74F5E9}"/>
                </a:ext>
              </a:extLst>
            </p:cNvPr>
            <p:cNvSpPr txBox="1"/>
            <p:nvPr/>
          </p:nvSpPr>
          <p:spPr>
            <a:xfrm>
              <a:off x="5158802" y="3929272"/>
              <a:ext cx="1298647" cy="27699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5 strength groups</a:t>
              </a: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FD64B17D-A92A-4809-8DE2-FBA3F6EC4990}"/>
                </a:ext>
              </a:extLst>
            </p:cNvPr>
            <p:cNvCxnSpPr>
              <a:cxnSpLocks/>
            </p:cNvCxnSpPr>
            <p:nvPr/>
          </p:nvCxnSpPr>
          <p:spPr>
            <a:xfrm>
              <a:off x="6155337" y="4170530"/>
              <a:ext cx="0" cy="553870"/>
            </a:xfrm>
            <a:prstGeom prst="straightConnector1">
              <a:avLst/>
            </a:prstGeom>
            <a:ln>
              <a:solidFill>
                <a:srgbClr val="0070C0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21AECC-0645-4389-8464-50D31DE33B6A}"/>
              </a:ext>
            </a:extLst>
          </p:cNvPr>
          <p:cNvGrpSpPr/>
          <p:nvPr/>
        </p:nvGrpSpPr>
        <p:grpSpPr>
          <a:xfrm>
            <a:off x="5330109" y="3476493"/>
            <a:ext cx="1377950" cy="729778"/>
            <a:chOff x="5537200" y="3476493"/>
            <a:chExt cx="1377950" cy="729778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804BB8D6-5B19-4186-92AE-BEBF29D309AD}"/>
                </a:ext>
              </a:extLst>
            </p:cNvPr>
            <p:cNvCxnSpPr/>
            <p:nvPr/>
          </p:nvCxnSpPr>
          <p:spPr>
            <a:xfrm>
              <a:off x="6759560" y="3807094"/>
              <a:ext cx="0" cy="399177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77FA36C-B9D9-48B0-914D-9C8A0A85A335}"/>
                </a:ext>
              </a:extLst>
            </p:cNvPr>
            <p:cNvSpPr txBox="1"/>
            <p:nvPr/>
          </p:nvSpPr>
          <p:spPr>
            <a:xfrm>
              <a:off x="5537200" y="3476493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13% improvement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5D02FE-7EDD-4251-9778-2237BDD3164F}"/>
              </a:ext>
            </a:extLst>
          </p:cNvPr>
          <p:cNvGrpSpPr/>
          <p:nvPr/>
        </p:nvGrpSpPr>
        <p:grpSpPr>
          <a:xfrm>
            <a:off x="7356181" y="2543279"/>
            <a:ext cx="3997620" cy="2031325"/>
            <a:chOff x="8004251" y="3631034"/>
            <a:chExt cx="3997620" cy="203132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1F219A-99B2-4245-B1D5-06F64FFBD308}"/>
                </a:ext>
              </a:extLst>
            </p:cNvPr>
            <p:cNvSpPr txBox="1"/>
            <p:nvPr/>
          </p:nvSpPr>
          <p:spPr>
            <a:xfrm>
              <a:off x="8662387" y="3631034"/>
              <a:ext cx="3339484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</a:rPr>
                <a:t>Empirical Distribution might diverge significantly from real distribution (unknown)</a:t>
              </a:r>
            </a:p>
            <a:p>
              <a:endParaRPr lang="en-US" dirty="0">
                <a:solidFill>
                  <a:srgbClr val="0070C0"/>
                </a:solidFill>
              </a:endParaRPr>
            </a:p>
            <a:p>
              <a:r>
                <a:rPr lang="en-US" dirty="0" smtClean="0">
                  <a:solidFill>
                    <a:srgbClr val="0070C0"/>
                  </a:solidFill>
                </a:rPr>
                <a:t>Uncertain Regions Derived via</a:t>
              </a:r>
            </a:p>
            <a:p>
              <a:r>
                <a:rPr lang="en-US" dirty="0" smtClean="0">
                  <a:solidFill>
                    <a:srgbClr val="0070C0"/>
                  </a:solidFill>
                </a:rPr>
                <a:t>Good-Turing Frequency Estimation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E2C999E-F3A4-44DC-A716-43DED2F56AC4}"/>
                </a:ext>
              </a:extLst>
            </p:cNvPr>
            <p:cNvCxnSpPr>
              <a:cxnSpLocks/>
              <a:stCxn id="32" idx="1"/>
            </p:cNvCxnSpPr>
            <p:nvPr/>
          </p:nvCxnSpPr>
          <p:spPr>
            <a:xfrm flipH="1" flipV="1">
              <a:off x="8004251" y="3930627"/>
              <a:ext cx="658136" cy="71607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9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8A58-A5F2-43C6-B4B2-323E81C52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Results (empirical distribution)</a:t>
            </a:r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C07AF05A-248A-42D9-8D6F-07DCD6474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1" t="24808" r="20417" b="17897"/>
          <a:stretch/>
        </p:blipFill>
        <p:spPr>
          <a:xfrm>
            <a:off x="2533195" y="1286286"/>
            <a:ext cx="6252046" cy="5481760"/>
          </a:xfr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2C505116-C7DF-4374-8D0E-070D05ADF6AB}"/>
              </a:ext>
            </a:extLst>
          </p:cNvPr>
          <p:cNvGrpSpPr/>
          <p:nvPr/>
        </p:nvGrpSpPr>
        <p:grpSpPr>
          <a:xfrm>
            <a:off x="4970243" y="4090867"/>
            <a:ext cx="1431727" cy="541695"/>
            <a:chOff x="5140873" y="4005835"/>
            <a:chExt cx="1431727" cy="54169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4F85E0-BEB9-4D12-8B32-88B68F0105EB}"/>
                </a:ext>
              </a:extLst>
            </p:cNvPr>
            <p:cNvCxnSpPr/>
            <p:nvPr/>
          </p:nvCxnSpPr>
          <p:spPr>
            <a:xfrm>
              <a:off x="6572600" y="4148353"/>
              <a:ext cx="0" cy="399177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079EFBA-0283-4328-8F72-EF12E0DC4C3A}"/>
                </a:ext>
              </a:extLst>
            </p:cNvPr>
            <p:cNvSpPr txBox="1"/>
            <p:nvPr/>
          </p:nvSpPr>
          <p:spPr>
            <a:xfrm>
              <a:off x="5140873" y="4005835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15% improvement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77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B4CC0-8F9D-4126-AB2D-424E98B7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 smtClean="0"/>
              <a:t>Cost Allocation </a:t>
            </a:r>
            <a:r>
              <a:rPr lang="en-US" sz="5200" dirty="0"/>
              <a:t>(empirical distribution)</a:t>
            </a:r>
          </a:p>
        </p:txBody>
      </p:sp>
      <p:pic>
        <p:nvPicPr>
          <p:cNvPr id="10" name="Content Placeholder 9" descr="Chart, diagram, histogram&#10;&#10;Description automatically generated">
            <a:extLst>
              <a:ext uri="{FF2B5EF4-FFF2-40B4-BE49-F238E27FC236}">
                <a16:creationId xmlns:a16="http://schemas.microsoft.com/office/drawing/2014/main" id="{DE046BE6-BCFF-41CC-9771-1A5A043F9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11" y="1825625"/>
            <a:ext cx="8855177" cy="4351338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99FA29B-AD71-4AC4-8D34-E044B25DCE8D}"/>
              </a:ext>
            </a:extLst>
          </p:cNvPr>
          <p:cNvGrpSpPr/>
          <p:nvPr/>
        </p:nvGrpSpPr>
        <p:grpSpPr>
          <a:xfrm>
            <a:off x="2552700" y="1690688"/>
            <a:ext cx="1565910" cy="644842"/>
            <a:chOff x="2552700" y="1690688"/>
            <a:chExt cx="1565910" cy="6448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DF8ADF2-B18A-48D1-BF2E-9A125BFC4DC0}"/>
                </a:ext>
              </a:extLst>
            </p:cNvPr>
            <p:cNvSpPr txBox="1"/>
            <p:nvPr/>
          </p:nvSpPr>
          <p:spPr>
            <a:xfrm>
              <a:off x="2552700" y="1690688"/>
              <a:ext cx="15659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Protecting weak </a:t>
              </a:r>
              <a:r>
                <a:rPr lang="en-US" sz="1200" dirty="0" err="1"/>
                <a:t>pwds</a:t>
              </a:r>
              <a:endParaRPr lang="en-US" sz="1200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740A350-24A0-4138-8F84-90A1EF346277}"/>
                </a:ext>
              </a:extLst>
            </p:cNvPr>
            <p:cNvCxnSpPr>
              <a:cxnSpLocks/>
            </p:cNvCxnSpPr>
            <p:nvPr/>
          </p:nvCxnSpPr>
          <p:spPr>
            <a:xfrm>
              <a:off x="3611880" y="1943100"/>
              <a:ext cx="0" cy="3924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380A0BF-7E01-4E13-A6EE-A66E07F16C1D}"/>
              </a:ext>
            </a:extLst>
          </p:cNvPr>
          <p:cNvGrpSpPr/>
          <p:nvPr/>
        </p:nvGrpSpPr>
        <p:grpSpPr>
          <a:xfrm>
            <a:off x="3848099" y="2102624"/>
            <a:ext cx="1737355" cy="356491"/>
            <a:chOff x="2773679" y="1763534"/>
            <a:chExt cx="1737355" cy="3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EE4F6E-0B16-4AF6-B893-A1AD13584AB1}"/>
                </a:ext>
              </a:extLst>
            </p:cNvPr>
            <p:cNvSpPr txBox="1"/>
            <p:nvPr/>
          </p:nvSpPr>
          <p:spPr>
            <a:xfrm>
              <a:off x="2773679" y="1763534"/>
              <a:ext cx="1737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Protecting medium </a:t>
              </a:r>
              <a:r>
                <a:rPr lang="en-US" sz="1200" dirty="0" err="1">
                  <a:solidFill>
                    <a:srgbClr val="FF0000"/>
                  </a:solidFill>
                </a:rPr>
                <a:t>pwds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6712EF1-14B9-43A9-B90C-D47075C1B3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55538" y="1996440"/>
              <a:ext cx="115409" cy="1235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ACED5A5-F0A1-42E5-8F4C-F2DD17A2238A}"/>
              </a:ext>
            </a:extLst>
          </p:cNvPr>
          <p:cNvGrpSpPr/>
          <p:nvPr/>
        </p:nvGrpSpPr>
        <p:grpSpPr>
          <a:xfrm>
            <a:off x="4709265" y="2656622"/>
            <a:ext cx="1752378" cy="461665"/>
            <a:chOff x="2552700" y="1690688"/>
            <a:chExt cx="1565910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8C50CC1-D417-4DD1-86A7-F62F3031B696}"/>
                </a:ext>
              </a:extLst>
            </p:cNvPr>
            <p:cNvSpPr txBox="1"/>
            <p:nvPr/>
          </p:nvSpPr>
          <p:spPr>
            <a:xfrm>
              <a:off x="2552700" y="1690688"/>
              <a:ext cx="15659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Protecting </a:t>
              </a:r>
              <a:r>
                <a:rPr lang="en-US" sz="1200" dirty="0" smtClean="0">
                  <a:solidFill>
                    <a:srgbClr val="0070C0"/>
                  </a:solidFill>
                </a:rPr>
                <a:t>strong </a:t>
              </a:r>
              <a:r>
                <a:rPr lang="en-US" sz="1200" dirty="0" err="1">
                  <a:solidFill>
                    <a:srgbClr val="0070C0"/>
                  </a:solidFill>
                </a:rPr>
                <a:t>pwds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FD8EDC5-9372-4702-A154-1046F552EA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52700" y="1924050"/>
              <a:ext cx="361950" cy="203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22F274-DB62-41BA-BE7D-00F0DBB900F3}"/>
              </a:ext>
            </a:extLst>
          </p:cNvPr>
          <p:cNvGrpSpPr/>
          <p:nvPr/>
        </p:nvGrpSpPr>
        <p:grpSpPr>
          <a:xfrm>
            <a:off x="7799069" y="1699082"/>
            <a:ext cx="2194545" cy="644842"/>
            <a:chOff x="2552699" y="1690688"/>
            <a:chExt cx="2194545" cy="64484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856374-6B1B-4E56-A1F8-9C93EBF146CB}"/>
                </a:ext>
              </a:extLst>
            </p:cNvPr>
            <p:cNvSpPr txBox="1"/>
            <p:nvPr/>
          </p:nvSpPr>
          <p:spPr>
            <a:xfrm>
              <a:off x="2552699" y="1690688"/>
              <a:ext cx="21945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weak </a:t>
              </a:r>
              <a:r>
                <a:rPr lang="en-US" sz="1200" dirty="0" err="1"/>
                <a:t>pwds</a:t>
              </a:r>
              <a:r>
                <a:rPr lang="en-US" sz="1200" dirty="0"/>
                <a:t> fully cracked</a:t>
              </a: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4FAC0CF3-EEB8-429F-A140-A62DD75DF7CE}"/>
                </a:ext>
              </a:extLst>
            </p:cNvPr>
            <p:cNvCxnSpPr>
              <a:cxnSpLocks/>
            </p:cNvCxnSpPr>
            <p:nvPr/>
          </p:nvCxnSpPr>
          <p:spPr>
            <a:xfrm>
              <a:off x="3611880" y="1943100"/>
              <a:ext cx="0" cy="3924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6434DB2-BAE6-4D7B-AA70-124E0293090C}"/>
              </a:ext>
            </a:extLst>
          </p:cNvPr>
          <p:cNvGrpSpPr/>
          <p:nvPr/>
        </p:nvGrpSpPr>
        <p:grpSpPr>
          <a:xfrm>
            <a:off x="7607415" y="2379624"/>
            <a:ext cx="2194545" cy="646558"/>
            <a:chOff x="2527299" y="1313522"/>
            <a:chExt cx="2194545" cy="646558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4982761-9174-40A5-84F8-48242E04705C}"/>
                </a:ext>
              </a:extLst>
            </p:cNvPr>
            <p:cNvSpPr txBox="1"/>
            <p:nvPr/>
          </p:nvSpPr>
          <p:spPr>
            <a:xfrm>
              <a:off x="2527299" y="1683081"/>
              <a:ext cx="21945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medium </a:t>
              </a:r>
              <a:r>
                <a:rPr lang="en-US" sz="1200" dirty="0" err="1">
                  <a:solidFill>
                    <a:srgbClr val="FF0000"/>
                  </a:solidFill>
                </a:rPr>
                <a:t>pwds</a:t>
              </a:r>
              <a:r>
                <a:rPr lang="en-US" sz="1200" dirty="0">
                  <a:solidFill>
                    <a:srgbClr val="FF0000"/>
                  </a:solidFill>
                </a:rPr>
                <a:t> fully cracked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E937082-E279-4093-BB63-D4210D86BA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16225" y="1313522"/>
              <a:ext cx="347672" cy="4445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AC496AE-0D94-48BE-99AD-6F287377F010}"/>
              </a:ext>
            </a:extLst>
          </p:cNvPr>
          <p:cNvGrpSpPr/>
          <p:nvPr/>
        </p:nvGrpSpPr>
        <p:grpSpPr>
          <a:xfrm>
            <a:off x="9439530" y="1825625"/>
            <a:ext cx="2291937" cy="509905"/>
            <a:chOff x="2455307" y="1690688"/>
            <a:chExt cx="2291937" cy="50990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2F1A7ED-983B-4B24-97DB-06CF5A282E4C}"/>
                </a:ext>
              </a:extLst>
            </p:cNvPr>
            <p:cNvSpPr txBox="1"/>
            <p:nvPr/>
          </p:nvSpPr>
          <p:spPr>
            <a:xfrm>
              <a:off x="2552699" y="1690688"/>
              <a:ext cx="21945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all </a:t>
              </a:r>
              <a:r>
                <a:rPr lang="en-US" sz="1200" dirty="0" err="1">
                  <a:solidFill>
                    <a:srgbClr val="0070C0"/>
                  </a:solidFill>
                </a:rPr>
                <a:t>pwds</a:t>
              </a:r>
              <a:r>
                <a:rPr lang="en-US" sz="1200" dirty="0">
                  <a:solidFill>
                    <a:srgbClr val="0070C0"/>
                  </a:solidFill>
                </a:rPr>
                <a:t> cracked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35348C9-E807-4426-B818-5A9717F1BA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5307" y="1933209"/>
              <a:ext cx="279145" cy="2673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18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AF56F-4CD6-4697-A020-3AB6CC4E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(Monte Carlo distribution)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3A98B-A345-4F69-8550-D0FBEA560E5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Monte Carlo Distribution: Defined to fit guessing curve derived from sophisticated password cracking models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Advantage: Models attacker success rate for large values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Disadvantage: If attacker develops improved model the </a:t>
                </a:r>
                <a:r>
                  <a:rPr lang="en-US" sz="2000" dirty="0" err="1"/>
                  <a:t>DAHash</a:t>
                </a:r>
                <a:r>
                  <a:rPr lang="en-US" sz="2000" dirty="0"/>
                  <a:t> parameters may have been optimized with respect to the wrong distribution.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F3A98B-A345-4F69-8550-D0FBEA560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059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5FB6CA7A-F662-45ED-87E6-E7D77672BE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1" b="-3"/>
          <a:stretch/>
        </p:blipFill>
        <p:spPr>
          <a:xfrm>
            <a:off x="6422677" y="1673391"/>
            <a:ext cx="4989512" cy="48422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6E587DD-8CAA-4C6A-99CE-5AC021A8D482}"/>
              </a:ext>
            </a:extLst>
          </p:cNvPr>
          <p:cNvGrpSpPr/>
          <p:nvPr/>
        </p:nvGrpSpPr>
        <p:grpSpPr>
          <a:xfrm>
            <a:off x="8278940" y="3429000"/>
            <a:ext cx="1377950" cy="687387"/>
            <a:chOff x="8300815" y="3579813"/>
            <a:chExt cx="1377950" cy="68738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8E19013-D808-4469-B328-BFDFA031CC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85325" y="3579813"/>
              <a:ext cx="14288" cy="687387"/>
            </a:xfrm>
            <a:prstGeom prst="straightConnector1">
              <a:avLst/>
            </a:prstGeom>
            <a:ln>
              <a:solidFill>
                <a:srgbClr val="0070C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3E91785-1A88-439C-92DB-0D1F2857B703}"/>
                </a:ext>
              </a:extLst>
            </p:cNvPr>
            <p:cNvSpPr txBox="1"/>
            <p:nvPr/>
          </p:nvSpPr>
          <p:spPr>
            <a:xfrm>
              <a:off x="8300815" y="3636405"/>
              <a:ext cx="1377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</a:rPr>
                <a:t>20% improvement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19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Offline Attacks: A Common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Password breaches at major companies have affected billions of </a:t>
            </a:r>
            <a:r>
              <a:rPr lang="en-US" dirty="0" smtClean="0"/>
              <a:t>user accounts.</a:t>
            </a:r>
            <a:endParaRPr lang="en-US" dirty="0"/>
          </a:p>
        </p:txBody>
      </p:sp>
      <p:pic>
        <p:nvPicPr>
          <p:cNvPr id="3074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27273" r="10604" b="40807"/>
          <a:stretch/>
        </p:blipFill>
        <p:spPr bwMode="auto">
          <a:xfrm>
            <a:off x="2925527" y="4195618"/>
            <a:ext cx="1634837" cy="4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riskymongoose.com/wp-content/uploads/2011/02/rock-yo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96" y="4236204"/>
            <a:ext cx="3162181" cy="8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ime.peta.org/wp-content/uploads/2008/10/zappo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8" b="25435"/>
          <a:stretch/>
        </p:blipFill>
        <p:spPr bwMode="auto">
          <a:xfrm>
            <a:off x="9102652" y="4237273"/>
            <a:ext cx="2002005" cy="9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4.businessinsider.com/image/4a6c958839a903010623f2a3/gawkers-latest-trendy-web-metric-branded-traff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6" y="5232209"/>
            <a:ext cx="1889461" cy="11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news.mindprocessors.com/wp-content/uploads/2012/11/ado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72" y="5299677"/>
            <a:ext cx="2379456" cy="110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ackersnewsbulletin.com/wp-content/uploads/2013/04/living-social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94" y="5501267"/>
            <a:ext cx="2400488" cy="8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assets.fontsinuse.com/static/use-media-items/15/14246/full-2048x768/522903b7/Yahoo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3" y="5421430"/>
            <a:ext cx="2667000" cy="10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679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utoShape 20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831975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94" name="Picture 22" descr="http://cdn.redmondpie.com/wp-content/uploads/2013/08/Sony-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27949"/>
          <a:stretch/>
        </p:blipFill>
        <p:spPr bwMode="auto">
          <a:xfrm>
            <a:off x="5457629" y="3016384"/>
            <a:ext cx="2380117" cy="8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18" y="2997200"/>
            <a:ext cx="2110363" cy="84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3" y="4120626"/>
            <a:ext cx="1860063" cy="831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1" y="2923318"/>
            <a:ext cx="4789232" cy="11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BEE23-DFD0-483C-8395-1BF8D1E5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</a:t>
            </a:r>
            <a:r>
              <a:rPr lang="en-US" dirty="0" err="1" smtClean="0"/>
              <a:t>DAHash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60A88-AA35-4061-BCCA-B2622EE3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778" y="1690688"/>
            <a:ext cx="10967172" cy="4939159"/>
          </a:xfrm>
        </p:spPr>
        <p:txBody>
          <a:bodyPr>
            <a:normAutofit/>
          </a:bodyPr>
          <a:lstStyle/>
          <a:p>
            <a:r>
              <a:rPr lang="en-US" dirty="0" err="1" smtClean="0"/>
              <a:t>DAHash</a:t>
            </a:r>
            <a:r>
              <a:rPr lang="en-US" dirty="0" smtClean="0"/>
              <a:t> focuses </a:t>
            </a:r>
            <a:r>
              <a:rPr lang="en-US" dirty="0" smtClean="0"/>
              <a:t>key-stretching effort </a:t>
            </a:r>
            <a:r>
              <a:rPr lang="en-US" dirty="0"/>
              <a:t>on “savable” passwords</a:t>
            </a:r>
          </a:p>
          <a:p>
            <a:r>
              <a:rPr lang="en-US" dirty="0" err="1" smtClean="0"/>
              <a:t>DAHash</a:t>
            </a:r>
            <a:r>
              <a:rPr lang="en-US" dirty="0" smtClean="0"/>
              <a:t> reduces </a:t>
            </a:r>
            <a:r>
              <a:rPr lang="en-US" dirty="0"/>
              <a:t>the fraction of passwords that would have been cracked in an untargeted offline attack by up to </a:t>
            </a:r>
            <a:r>
              <a:rPr lang="en-US" dirty="0">
                <a:solidFill>
                  <a:srgbClr val="C00000"/>
                </a:solidFill>
              </a:rPr>
              <a:t>15% (resp. 20 %) </a:t>
            </a:r>
            <a:r>
              <a:rPr lang="en-US" dirty="0"/>
              <a:t>under empirical distribution (resp. Monte Carlo distribution)</a:t>
            </a:r>
          </a:p>
          <a:p>
            <a:pPr lvl="1"/>
            <a:r>
              <a:rPr lang="en-US" dirty="0"/>
              <a:t>Compatible with memory hard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39385" y="421684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password             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12345 </a:t>
            </a:r>
          </a:p>
          <a:p>
            <a:r>
              <a:rPr lang="en-US" sz="2400" dirty="0">
                <a:solidFill>
                  <a:srgbClr val="FFC000"/>
                </a:solidFill>
              </a:rPr>
              <a:t>SwinglineDragonfly538</a:t>
            </a:r>
          </a:p>
          <a:p>
            <a:r>
              <a:rPr lang="en-US" sz="2400" dirty="0" err="1">
                <a:solidFill>
                  <a:srgbClr val="FFC000"/>
                </a:solidFill>
              </a:rPr>
              <a:t>FootballBoatPanda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err="1">
                <a:solidFill>
                  <a:srgbClr val="00B050"/>
                </a:solidFill>
              </a:rPr>
              <a:t>SwinglineDragonflySnowflakeBanana</a:t>
            </a:r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3Fi4 }9n8(881ngP</a:t>
            </a:r>
          </a:p>
          <a:p>
            <a:endParaRPr lang="en-US" dirty="0"/>
          </a:p>
        </p:txBody>
      </p:sp>
      <p:pic>
        <p:nvPicPr>
          <p:cNvPr id="5" name="Picture 2" descr="Image result for coin 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88" y="5038744"/>
            <a:ext cx="357126" cy="365204"/>
          </a:xfrm>
          <a:prstGeom prst="rect">
            <a:avLst/>
          </a:prstGeom>
          <a:noFill/>
        </p:spPr>
      </p:pic>
      <p:pic>
        <p:nvPicPr>
          <p:cNvPr id="6" name="Picture 5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88" y="4279466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us.123rf.com/400wm/400/400/frbird/frbird1002/frbird100200075/6443766-gold-coin.jpg">
            <a:extLst>
              <a:ext uri="{FF2B5EF4-FFF2-40B4-BE49-F238E27FC236}">
                <a16:creationId xmlns:a16="http://schemas.microsoft.com/office/drawing/2014/main" id="{4FA87CAD-3E4F-45FF-9227-DAC1AE74A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88" y="4659105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us.123rf.com/400wm/400/400/frbird/frbird1002/frbird100200075/6443766-gold-coin.jpg">
            <a:extLst>
              <a:ext uri="{FF2B5EF4-FFF2-40B4-BE49-F238E27FC236}">
                <a16:creationId xmlns:a16="http://schemas.microsoft.com/office/drawing/2014/main" id="{570BFD4E-57D7-4FDB-A06B-675024E0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88" y="5882760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us.123rf.com/400wm/400/400/frbird/frbird1002/frbird100200075/6443766-gold-coin.jpg">
            <a:extLst>
              <a:ext uri="{FF2B5EF4-FFF2-40B4-BE49-F238E27FC236}">
                <a16:creationId xmlns:a16="http://schemas.microsoft.com/office/drawing/2014/main" id="{7C46C225-8FC3-4411-80CA-F5FBB324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88" y="6262398"/>
            <a:ext cx="316222" cy="32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 result for coin png">
            <a:extLst>
              <a:ext uri="{FF2B5EF4-FFF2-40B4-BE49-F238E27FC236}">
                <a16:creationId xmlns:a16="http://schemas.microsoft.com/office/drawing/2014/main" id="{ABDBAD5B-C449-41B8-8C45-5DEEB76E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88" y="5460752"/>
            <a:ext cx="357126" cy="365204"/>
          </a:xfrm>
          <a:prstGeom prst="rect">
            <a:avLst/>
          </a:prstGeom>
          <a:noFill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9513" y="4273461"/>
            <a:ext cx="187117" cy="3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9512" y="4602301"/>
            <a:ext cx="187117" cy="31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Thumbs up logo, Emoji Thumb transparent background PNG clipart | HiClipar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73" y="5049190"/>
            <a:ext cx="35219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humbs up logo, Emoji Thumb transparent background PNG clipart | HiClipar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973" y="5455655"/>
            <a:ext cx="35219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Thumbs up logo, Emoji Thumb transparent background PNG clipart | HiClipar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15" y="5878123"/>
            <a:ext cx="35219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umbs up logo, Emoji Thumb transparent background PNG clipart | HiClipart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14" y="6269658"/>
            <a:ext cx="35219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6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 for Listening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87" y="1690688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315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FAA75-F078-4B4E-8DF6-C4DA0AE7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</a:t>
            </a:r>
            <a:r>
              <a:rPr lang="en-US" dirty="0" err="1"/>
              <a:t>DAHash</a:t>
            </a:r>
            <a:r>
              <a:rPr lang="en-US" dirty="0"/>
              <a:t> harm </a:t>
            </a:r>
            <a:r>
              <a:rPr lang="en-US" dirty="0" smtClean="0"/>
              <a:t>weak </a:t>
            </a:r>
            <a:r>
              <a:rPr lang="en-US" dirty="0"/>
              <a:t>passwords?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09586-5787-4071-8AC4-96ACCED647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Concern: </a:t>
                </a:r>
                <a:r>
                  <a:rPr lang="en-US" dirty="0" smtClean="0"/>
                  <a:t>Could </a:t>
                </a:r>
                <a:r>
                  <a:rPr lang="en-US" dirty="0" err="1" smtClean="0"/>
                  <a:t>DAHash</a:t>
                </a:r>
                <a:r>
                  <a:rPr lang="en-US" dirty="0" smtClean="0"/>
                  <a:t> harm user’s with weak passwords?</a:t>
                </a:r>
              </a:p>
              <a:p>
                <a:r>
                  <a:rPr lang="en-US" b="1" dirty="0" smtClean="0"/>
                  <a:t>Answer: </a:t>
                </a:r>
              </a:p>
              <a:p>
                <a:r>
                  <a:rPr lang="en-US" dirty="0" smtClean="0"/>
                  <a:t>Weak </a:t>
                </a:r>
                <a:r>
                  <a:rPr lang="en-US" dirty="0"/>
                  <a:t>passwords are granted </a:t>
                </a:r>
                <a:r>
                  <a:rPr lang="en-US" i="1" dirty="0"/>
                  <a:t>more</a:t>
                </a:r>
                <a:r>
                  <a:rPr lang="en-US" dirty="0"/>
                  <a:t> protection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smtClean="0"/>
                  <a:t>small and it is possible to deter an attacker from cracking them.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sufficiently large weak passwords are going to be creaked regardless of protection effort; better switch effort to “savable” passwords</a:t>
                </a:r>
              </a:p>
              <a:p>
                <a:r>
                  <a:rPr lang="en-US" dirty="0" smtClean="0"/>
                  <a:t>Nevertheless, every </a:t>
                </a:r>
                <a:r>
                  <a:rPr lang="en-US" dirty="0"/>
                  <a:t>password </a:t>
                </a:r>
                <a:r>
                  <a:rPr lang="en-US" dirty="0" smtClean="0"/>
                  <a:t>receives </a:t>
                </a:r>
                <a:r>
                  <a:rPr lang="en-US" dirty="0"/>
                  <a:t>a minimum level of acceptable protection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Potential harm if our estimation of the attacker’s v is highly inaccurate e.g., we categorize a password as ``</a:t>
                </a:r>
                <a:r>
                  <a:rPr lang="en-US" dirty="0" err="1" smtClean="0"/>
                  <a:t>unsavable</a:t>
                </a:r>
                <a:r>
                  <a:rPr lang="en-US" dirty="0" smtClean="0"/>
                  <a:t>” too early.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09586-5787-4071-8AC4-96ACCED647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101" r="-92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6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31BFD-836C-44DA-8D9D-A490F0878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Side-Channel Attacks?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2BB6F-F5F5-45CE-996B-3D2506B2B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Concern: </a:t>
            </a:r>
            <a:r>
              <a:rPr lang="en-US" dirty="0" smtClean="0"/>
              <a:t>Suppose</a:t>
            </a:r>
            <a:r>
              <a:rPr lang="en-US" b="1" dirty="0" smtClean="0"/>
              <a:t> </a:t>
            </a:r>
            <a:r>
              <a:rPr lang="en-US" dirty="0" smtClean="0"/>
              <a:t>a </a:t>
            </a:r>
            <a:r>
              <a:rPr lang="en-US" dirty="0"/>
              <a:t>side-channel attacker </a:t>
            </a:r>
            <a:r>
              <a:rPr lang="en-US" dirty="0" smtClean="0"/>
              <a:t>observes </a:t>
            </a:r>
            <a:r>
              <a:rPr lang="en-US" dirty="0"/>
              <a:t>how long it takes for a user to authenticate. </a:t>
            </a:r>
            <a:r>
              <a:rPr lang="en-US" dirty="0" smtClean="0"/>
              <a:t>Could </a:t>
            </a:r>
            <a:r>
              <a:rPr lang="en-US" dirty="0" err="1"/>
              <a:t>DAHash</a:t>
            </a:r>
            <a:r>
              <a:rPr lang="en-US" dirty="0"/>
              <a:t> leak </a:t>
            </a:r>
            <a:r>
              <a:rPr lang="en-US" dirty="0" smtClean="0"/>
              <a:t>information </a:t>
            </a:r>
            <a:r>
              <a:rPr lang="en-US" dirty="0"/>
              <a:t>about the strength of the user’s </a:t>
            </a:r>
            <a:r>
              <a:rPr lang="en-US" dirty="0" smtClean="0"/>
              <a:t>password? 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Answer: </a:t>
            </a:r>
            <a:r>
              <a:rPr lang="en-US" dirty="0" smtClean="0"/>
              <a:t>A naïve implementation of </a:t>
            </a:r>
            <a:r>
              <a:rPr lang="en-US" dirty="0" err="1" smtClean="0"/>
              <a:t>DAHash</a:t>
            </a:r>
            <a:r>
              <a:rPr lang="en-US" dirty="0" smtClean="0"/>
              <a:t> would leak information. In </a:t>
            </a:r>
            <a:r>
              <a:rPr lang="en-US" dirty="0" err="1" smtClean="0"/>
              <a:t>DAHash</a:t>
            </a:r>
            <a:r>
              <a:rPr lang="en-US" dirty="0" smtClean="0"/>
              <a:t> the cost k is linked to the strength of the user’s password and for key-stretching algorithms like </a:t>
            </a:r>
            <a:r>
              <a:rPr lang="en-US" dirty="0"/>
              <a:t>BCRYPT and PBKDF2 </a:t>
            </a:r>
            <a:r>
              <a:rPr lang="en-US" dirty="0" smtClean="0"/>
              <a:t>the cost is </a:t>
            </a:r>
            <a:r>
              <a:rPr lang="en-US" dirty="0"/>
              <a:t>directly proportional to the running </a:t>
            </a:r>
            <a:r>
              <a:rPr lang="en-US" dirty="0" smtClean="0"/>
              <a:t>time (#hash iterations). </a:t>
            </a:r>
          </a:p>
          <a:p>
            <a:pPr marL="0" indent="0">
              <a:buNone/>
            </a:pPr>
            <a:r>
              <a:rPr lang="en-US" b="1" dirty="0" smtClean="0"/>
              <a:t>Solutions:</a:t>
            </a:r>
            <a:endParaRPr lang="en-US" b="1" dirty="0"/>
          </a:p>
          <a:p>
            <a:pPr lvl="1"/>
            <a:r>
              <a:rPr lang="en-US" dirty="0" smtClean="0"/>
              <a:t>Fixed </a:t>
            </a:r>
            <a:r>
              <a:rPr lang="en-US" dirty="0"/>
              <a:t>authentication time e.g., 250 </a:t>
            </a:r>
            <a:r>
              <a:rPr lang="en-US" dirty="0" smtClean="0"/>
              <a:t>milliseconds</a:t>
            </a:r>
          </a:p>
          <a:p>
            <a:pPr lvl="2"/>
            <a:r>
              <a:rPr lang="en-US" dirty="0" smtClean="0"/>
              <a:t>Delay response even if the hash function has already been computed</a:t>
            </a:r>
            <a:endParaRPr lang="en-US" dirty="0"/>
          </a:p>
          <a:p>
            <a:pPr lvl="1"/>
            <a:r>
              <a:rPr lang="en-US" dirty="0"/>
              <a:t>Use memory hard </a:t>
            </a:r>
            <a:r>
              <a:rPr lang="en-US" dirty="0" smtClean="0"/>
              <a:t>functions</a:t>
            </a:r>
          </a:p>
          <a:p>
            <a:pPr lvl="2"/>
            <a:r>
              <a:rPr lang="en-US" dirty="0" smtClean="0"/>
              <a:t>Cost (k) is a function of space (s) and time (t) e.g., k=</a:t>
            </a:r>
            <a:r>
              <a:rPr lang="en-US" dirty="0" err="1" smtClean="0"/>
              <a:t>st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Can tune cost k by adjusting s while keeping the running time fixed.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blocki\Desktop\wordcloudRockYou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83" y="-279662"/>
            <a:ext cx="7251093" cy="543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Password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403412" y="1806559"/>
                <a:ext cx="4455459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 smtClean="0"/>
                  <a:t>Challenge: </a:t>
                </a:r>
                <a:r>
                  <a:rPr lang="en-US" dirty="0"/>
                  <a:t>Many user’s select weak passwords which are easy to guess.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/>
                  <a:t>Notation: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probability that a random user selects password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𝑝𝑤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 smtClean="0"/>
                  <a:t>: probability mass </a:t>
                </a:r>
                <a:r>
                  <a:rPr lang="en-US" dirty="0"/>
                  <a:t>of top B passwords in real distribution (unknown)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12" y="1806559"/>
                <a:ext cx="4455459" cy="4351338"/>
              </a:xfrm>
              <a:prstGeom prst="rect">
                <a:avLst/>
              </a:prstGeom>
              <a:blipFill>
                <a:blip r:embed="rId3"/>
                <a:stretch>
                  <a:fillRect l="-2462" t="-3501" r="-3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Exaggerating for The Lo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871" y="4620775"/>
            <a:ext cx="2434217" cy="1828800"/>
          </a:xfrm>
          <a:prstGeom prst="rect">
            <a:avLst/>
          </a:prstGeom>
          <a:noFill/>
          <a:scene3d>
            <a:camera prst="orthographicFront">
              <a:rot lat="6000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9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Stretching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41878"/>
            <a:ext cx="4229100" cy="1003300"/>
          </a:xfrm>
        </p:spPr>
      </p:pic>
      <p:pic>
        <p:nvPicPr>
          <p:cNvPr id="4" name="Picture 3" descr="https://xifin.files.wordpress.com/2012/03/scry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148541"/>
            <a:ext cx="4278238" cy="11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4990" y="4700546"/>
            <a:ext cx="2242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Hash Iteration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6784" y="4718658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Memory Hard Functions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446784" y="1855634"/>
          <a:ext cx="8776208" cy="2460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8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0111">
                <a:tc>
                  <a:txBody>
                    <a:bodyPr/>
                    <a:lstStyle/>
                    <a:p>
                      <a:r>
                        <a:rPr lang="en-US" sz="3600" dirty="0"/>
                        <a:t>Hash</a:t>
                      </a:r>
                      <a:r>
                        <a:rPr lang="en-US" sz="3600" baseline="0" dirty="0"/>
                        <a:t> Function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Cost: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111">
                <a:tc>
                  <a:txBody>
                    <a:bodyPr/>
                    <a:lstStyle/>
                    <a:p>
                      <a:r>
                        <a:rPr lang="en-US" sz="3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111">
                <a:tc>
                  <a:txBody>
                    <a:bodyPr/>
                    <a:lstStyle/>
                    <a:p>
                      <a:r>
                        <a:rPr lang="en-US" sz="3600" dirty="0" err="1"/>
                        <a:t>H</a:t>
                      </a:r>
                      <a:r>
                        <a:rPr lang="en-US" sz="3600" baseline="30000" dirty="0" err="1"/>
                        <a:t>k</a:t>
                      </a:r>
                      <a:endParaRPr lang="en-US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                   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20" y="2779522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05433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63" y="3695104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58" y="3695104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132" y="3678752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 Attacker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61077" cy="435133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Attacker Goal: </a:t>
                </a:r>
                <a:r>
                  <a:rPr lang="en-US" dirty="0"/>
                  <a:t>Maximize Profit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B050"/>
                    </a:solidFill>
                  </a:rPr>
                  <a:t>                  Expected Reward</a:t>
                </a:r>
                <a:r>
                  <a:rPr lang="en-US" dirty="0"/>
                  <a:t>    -      </a:t>
                </a:r>
                <a:r>
                  <a:rPr lang="en-US" dirty="0">
                    <a:solidFill>
                      <a:srgbClr val="FF0000"/>
                    </a:solidFill>
                  </a:rPr>
                  <a:t>Expected Guessing Cost </a:t>
                </a: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pPr lvl="1"/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pPr lvl="1"/>
                <a:r>
                  <a:rPr lang="en-US" b="1" dirty="0" smtClean="0"/>
                  <a:t>Attacker Tradeoff</a:t>
                </a:r>
                <a:r>
                  <a:rPr lang="en-US" b="1" dirty="0"/>
                  <a:t>: </a:t>
                </a:r>
                <a:r>
                  <a:rPr lang="en-US" dirty="0"/>
                  <a:t>Checking more </a:t>
                </a:r>
                <a:r>
                  <a:rPr lang="en-US" dirty="0" smtClean="0"/>
                  <a:t>passwords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increases </a:t>
                </a:r>
                <a:r>
                  <a:rPr lang="en-US" dirty="0">
                    <a:solidFill>
                      <a:srgbClr val="00B050"/>
                    </a:solidFill>
                  </a:rPr>
                  <a:t>expected reward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FF0000"/>
                    </a:solidFill>
                  </a:rPr>
                  <a:t>expected guessing costs</a:t>
                </a:r>
                <a:r>
                  <a:rPr lang="en-US" dirty="0" smtClean="0"/>
                  <a:t>. Pick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to maximize profit.</a:t>
                </a:r>
                <a:endParaRPr lang="en-US" dirty="0"/>
              </a:p>
              <a:p>
                <a:r>
                  <a:rPr lang="en-US" b="1" dirty="0" smtClean="0"/>
                  <a:t>Defender Goal: </a:t>
                </a:r>
                <a:r>
                  <a:rPr lang="en-US" dirty="0" smtClean="0"/>
                  <a:t>Minimize number of cracked passwords</a:t>
                </a:r>
              </a:p>
              <a:p>
                <a:pPr lvl="1"/>
                <a:r>
                  <a:rPr lang="en-US" dirty="0" smtClean="0"/>
                  <a:t>Higher </a:t>
                </a:r>
                <a:r>
                  <a:rPr lang="en-US" dirty="0"/>
                  <a:t>Guessing Costs </a:t>
                </a:r>
                <a:r>
                  <a:rPr lang="en-US" sz="2000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Attacker </a:t>
                </a:r>
                <a:r>
                  <a:rPr lang="en-US" dirty="0" smtClean="0">
                    <a:sym typeface="Wingdings" panose="05000000000000000000" pitchFamily="2" charset="2"/>
                  </a:rPr>
                  <a:t>cracks fewer passwords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61077" cy="4351338"/>
              </a:xfrm>
              <a:blipFill>
                <a:blip r:embed="rId2"/>
                <a:stretch>
                  <a:fillRect l="-945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 rot="16200000">
            <a:off x="3553559" y="1822136"/>
            <a:ext cx="342899" cy="1905002"/>
          </a:xfrm>
          <a:prstGeom prst="leftBrace">
            <a:avLst>
              <a:gd name="adj1" fmla="val 62678"/>
              <a:gd name="adj2" fmla="val 48389"/>
            </a:avLst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2247902" y="2976172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00B050"/>
                    </a:solidFill>
                  </a:rPr>
                  <a:t>Dependent on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Value of cracked </a:t>
                </a:r>
                <a:r>
                  <a:rPr lang="en-US" dirty="0" err="1">
                    <a:solidFill>
                      <a:srgbClr val="00B050"/>
                    </a:solidFill>
                  </a:rPr>
                  <a:t>pwds</a:t>
                </a:r>
                <a:r>
                  <a:rPr lang="en-US" dirty="0">
                    <a:solidFill>
                      <a:srgbClr val="00B05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solidFill>
                      <a:srgbClr val="00B050"/>
                    </a:solidFill>
                  </a:rPr>
                  <a:t>User password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distribution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7902" y="2976172"/>
                <a:ext cx="6096000" cy="923330"/>
              </a:xfrm>
              <a:prstGeom prst="rect">
                <a:avLst/>
              </a:prstGeom>
              <a:blipFill>
                <a:blip r:embed="rId3"/>
                <a:stretch>
                  <a:fillRect l="-900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e 5"/>
          <p:cNvSpPr/>
          <p:nvPr/>
        </p:nvSpPr>
        <p:spPr>
          <a:xfrm rot="16200000">
            <a:off x="6801523" y="1424339"/>
            <a:ext cx="306386" cy="2778372"/>
          </a:xfrm>
          <a:prstGeom prst="leftBrace">
            <a:avLst>
              <a:gd name="adj1" fmla="val 83298"/>
              <a:gd name="adj2" fmla="val 50398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45469" y="3101655"/>
                <a:ext cx="6096000" cy="9233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Dependent on </a:t>
                </a:r>
              </a:p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Hash cost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pPr marL="342900" indent="-342900">
                  <a:buAutoNum type="arabicPeriod"/>
                </a:pPr>
                <a:r>
                  <a:rPr lang="en-US" dirty="0">
                    <a:solidFill>
                      <a:srgbClr val="FF0000"/>
                    </a:solidFill>
                  </a:rPr>
                  <a:t>User password distribution  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69" y="3101655"/>
                <a:ext cx="6096000" cy="923330"/>
              </a:xfrm>
              <a:prstGeom prst="rect">
                <a:avLst/>
              </a:prstGeom>
              <a:blipFill>
                <a:blip r:embed="rId4"/>
                <a:stretch>
                  <a:fillRect l="-90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4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17" y="9039137"/>
            <a:ext cx="1868921" cy="15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Fundamental </a:t>
            </a:r>
            <a:r>
              <a:rPr lang="en-US" dirty="0" smtClean="0"/>
              <a:t>Tradeoff</a:t>
            </a:r>
            <a:endParaRPr lang="en-US" dirty="0"/>
          </a:p>
        </p:txBody>
      </p:sp>
      <p:pic>
        <p:nvPicPr>
          <p:cNvPr id="4098" name="Picture 2" descr="http://pleasediscuss.com/andimann/wp-content/uploads/2009/12/875412_33013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72" y="2608153"/>
            <a:ext cx="5897728" cy="40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006" y="3676074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25" y="4610099"/>
            <a:ext cx="459287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10101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7" y="4628794"/>
            <a:ext cx="468409" cy="4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88224"/>
            <a:ext cx="457200" cy="4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60585" y="1404805"/>
            <a:ext cx="99792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Increased Costs for Honest </a:t>
            </a:r>
            <a:r>
              <a:rPr lang="en-US" dirty="0" smtClean="0"/>
              <a:t>Party</a:t>
            </a:r>
            <a:r>
              <a:rPr lang="en-US" dirty="0"/>
              <a:t> </a:t>
            </a:r>
            <a:r>
              <a:rPr lang="en-US" dirty="0" smtClean="0"/>
              <a:t>and Attacker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7" y="10426607"/>
            <a:ext cx="1948873" cy="1948873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04696" y="3848320"/>
            <a:ext cx="1294442" cy="19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0" y="7364398"/>
            <a:ext cx="2864604" cy="16041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BA0EF76-24E4-4C0F-A1FE-25D85E2EFCD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95" y="4187200"/>
            <a:ext cx="1211957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17" y="9039137"/>
            <a:ext cx="1868921" cy="15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Fundamental Tradeoff</a:t>
            </a:r>
          </a:p>
        </p:txBody>
      </p:sp>
      <p:pic>
        <p:nvPicPr>
          <p:cNvPr id="4098" name="Picture 2" descr="http://pleasediscuss.com/andimann/wp-content/uploads/2009/12/875412_33013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72" y="2608153"/>
            <a:ext cx="5897728" cy="40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006" y="3676074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25" y="4610099"/>
            <a:ext cx="459287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10101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7" y="4628794"/>
            <a:ext cx="468409" cy="4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88224"/>
            <a:ext cx="457200" cy="4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7" y="10426607"/>
            <a:ext cx="1948873" cy="1948873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204696" y="3848320"/>
            <a:ext cx="1294442" cy="19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0" y="7284189"/>
            <a:ext cx="3151064" cy="1764596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928646" y="1597723"/>
            <a:ext cx="8334707" cy="1260389"/>
          </a:xfrm>
          <a:prstGeom prst="wedgeRectCallout">
            <a:avLst>
              <a:gd name="adj1" fmla="val 52208"/>
              <a:gd name="adj2" fmla="val 13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06872" y="15328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Is the extra effort worth it?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A0EF76-24E4-4C0F-A1FE-25D85E2EFCD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95" y="4187200"/>
            <a:ext cx="1211957" cy="9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08" y="379413"/>
            <a:ext cx="10515600" cy="1325563"/>
          </a:xfrm>
        </p:spPr>
        <p:txBody>
          <a:bodyPr/>
          <a:lstStyle/>
          <a:p>
            <a:r>
              <a:rPr lang="en-US" dirty="0"/>
              <a:t>A Key Observation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66" y="3008466"/>
            <a:ext cx="1524000" cy="254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1989931" y="1530343"/>
            <a:ext cx="5010150" cy="3101120"/>
          </a:xfrm>
          <a:prstGeom prst="wedgeEllipseCallout">
            <a:avLst>
              <a:gd name="adj1" fmla="val -52253"/>
              <a:gd name="adj2" fmla="val 4259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password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75" y="2094498"/>
            <a:ext cx="4324350" cy="20584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password</a:t>
            </a:r>
            <a:r>
              <a:rPr lang="en-US" dirty="0"/>
              <a:t>              </a:t>
            </a:r>
            <a:r>
              <a:rPr lang="en-US" dirty="0">
                <a:solidFill>
                  <a:srgbClr val="FF0000"/>
                </a:solidFill>
              </a:rPr>
              <a:t>12345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letmein</a:t>
            </a:r>
            <a:r>
              <a:rPr lang="en-US" dirty="0"/>
              <a:t>                 </a:t>
            </a:r>
            <a:r>
              <a:rPr lang="en-US" dirty="0">
                <a:solidFill>
                  <a:srgbClr val="FF0000"/>
                </a:solidFill>
              </a:rPr>
              <a:t>abc123</a:t>
            </a:r>
          </a:p>
          <a:p>
            <a:pPr marL="0" indent="0">
              <a:buNone/>
            </a:pPr>
            <a:r>
              <a:rPr lang="en-US" dirty="0"/>
              <a:t>….                             ……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unbreakable</a:t>
            </a: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princess</a:t>
            </a:r>
          </a:p>
          <a:p>
            <a:pPr marL="0" indent="0">
              <a:buNone/>
            </a:pPr>
            <a:r>
              <a:rPr lang="en-US" dirty="0"/>
              <a:t>….                             ……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6986244" y="1741790"/>
            <a:ext cx="304837" cy="2321491"/>
          </a:xfrm>
          <a:prstGeom prst="rightBrace">
            <a:avLst>
              <a:gd name="adj1" fmla="val 63777"/>
              <a:gd name="adj2" fmla="val 50000"/>
            </a:avLst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22710" y="1704976"/>
                <a:ext cx="4306227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Many passwords so </a:t>
                </a:r>
                <a:r>
                  <a:rPr lang="en-US" sz="3200" dirty="0">
                    <a:solidFill>
                      <a:srgbClr val="FF0000"/>
                    </a:solidFill>
                  </a:rPr>
                  <a:t>weak </a:t>
                </a:r>
                <a:r>
                  <a:rPr lang="en-US" sz="3200" dirty="0"/>
                  <a:t>that they will be cracked even </a:t>
                </a:r>
                <a:r>
                  <a:rPr lang="en-US" sz="3200" dirty="0" smtClean="0"/>
                  <a:t>if the </a:t>
                </a:r>
                <a:r>
                  <a:rPr lang="en-US" sz="3200" dirty="0"/>
                  <a:t>hash </a:t>
                </a:r>
                <a:r>
                  <a:rPr lang="en-US" sz="3200" dirty="0" smtClean="0"/>
                  <a:t>cost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/>
                  <a:t> is very large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710" y="1704976"/>
                <a:ext cx="4306227" cy="2062103"/>
              </a:xfrm>
              <a:prstGeom prst="rect">
                <a:avLst/>
              </a:prstGeom>
              <a:blipFill>
                <a:blip r:embed="rId3"/>
                <a:stretch>
                  <a:fillRect l="-3683" t="-3846" r="-226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coin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11" y="1998577"/>
            <a:ext cx="357126" cy="3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coin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11" y="2458346"/>
            <a:ext cx="357126" cy="3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Image result for coin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75" y="2057684"/>
            <a:ext cx="357126" cy="3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result for coin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78" y="2467810"/>
            <a:ext cx="357126" cy="3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coin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29" y="3222536"/>
            <a:ext cx="357126" cy="3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Image result for coin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08" y="3222536"/>
            <a:ext cx="357126" cy="3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3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2631</Words>
  <Application>Microsoft Office PowerPoint</Application>
  <PresentationFormat>Widescreen</PresentationFormat>
  <Paragraphs>333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Wingdings</vt:lpstr>
      <vt:lpstr>Office Theme</vt:lpstr>
      <vt:lpstr>1_Office Theme</vt:lpstr>
      <vt:lpstr>DAHash: Distribution Aware Tuning of Password Hashing Costs</vt:lpstr>
      <vt:lpstr>Traditional Password Storage</vt:lpstr>
      <vt:lpstr>Offline Attacks: A Common Problem</vt:lpstr>
      <vt:lpstr>User Password Distribution</vt:lpstr>
      <vt:lpstr>Key Stretching</vt:lpstr>
      <vt:lpstr>Rational Attacker</vt:lpstr>
      <vt:lpstr>A Fundamental Tradeoff</vt:lpstr>
      <vt:lpstr>A Fundamental Tradeoff</vt:lpstr>
      <vt:lpstr>A Key Observation</vt:lpstr>
      <vt:lpstr>A Key Observation</vt:lpstr>
      <vt:lpstr>A Key Observation</vt:lpstr>
      <vt:lpstr>Our Solution: DAHash</vt:lpstr>
      <vt:lpstr>DAHash account creation</vt:lpstr>
      <vt:lpstr>DAHash authentication</vt:lpstr>
      <vt:lpstr>Our Contributions</vt:lpstr>
      <vt:lpstr>Stackelberg Game Model (Server)</vt:lpstr>
      <vt:lpstr>Stackelberg Game Model (Attacker)</vt:lpstr>
      <vt:lpstr>Attacker’s Utility</vt:lpstr>
      <vt:lpstr>Defender’s Utility</vt:lpstr>
      <vt:lpstr>Optimal Strategy for Attacker</vt:lpstr>
      <vt:lpstr>Optimal Strategy for Attacker</vt:lpstr>
      <vt:lpstr>Optimizing Hash Costs (Server)</vt:lpstr>
      <vt:lpstr>Empirical Password Distribution</vt:lpstr>
      <vt:lpstr>Monte Carlo Password Distribution</vt:lpstr>
      <vt:lpstr>Experiments</vt:lpstr>
      <vt:lpstr>Results (empirical distribution)</vt:lpstr>
      <vt:lpstr>Results (empirical distribution)</vt:lpstr>
      <vt:lpstr>Cost Allocation (empirical distribution)</vt:lpstr>
      <vt:lpstr>Results (Monte Carlo distribution)</vt:lpstr>
      <vt:lpstr>Conclusion: DAHash</vt:lpstr>
      <vt:lpstr>Thanks for Listening</vt:lpstr>
      <vt:lpstr>Could DAHash harm weak passwords?</vt:lpstr>
      <vt:lpstr>What about Side-Channel Attacks?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DAHash: Distribution Aware Tuning of Password Hashing Costs</dc:title>
  <dc:creator>Wenjie Bai</dc:creator>
  <cp:lastModifiedBy>Blocki, Jeremiah M</cp:lastModifiedBy>
  <cp:revision>81</cp:revision>
  <dcterms:created xsi:type="dcterms:W3CDTF">2021-02-15T00:49:33Z</dcterms:created>
  <dcterms:modified xsi:type="dcterms:W3CDTF">2021-02-26T23:05:03Z</dcterms:modified>
</cp:coreProperties>
</file>